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65" r:id="rId2"/>
    <p:sldId id="392" r:id="rId3"/>
    <p:sldId id="391" r:id="rId4"/>
    <p:sldId id="393" r:id="rId5"/>
    <p:sldId id="394" r:id="rId6"/>
    <p:sldId id="395" r:id="rId7"/>
    <p:sldId id="433" r:id="rId8"/>
    <p:sldId id="434" r:id="rId9"/>
    <p:sldId id="432" r:id="rId10"/>
    <p:sldId id="399" r:id="rId11"/>
    <p:sldId id="400" r:id="rId12"/>
    <p:sldId id="438" r:id="rId13"/>
    <p:sldId id="378" r:id="rId14"/>
    <p:sldId id="439" r:id="rId15"/>
    <p:sldId id="381" r:id="rId16"/>
    <p:sldId id="396" r:id="rId17"/>
    <p:sldId id="382" r:id="rId18"/>
    <p:sldId id="384" r:id="rId19"/>
    <p:sldId id="385" r:id="rId20"/>
    <p:sldId id="413" r:id="rId21"/>
    <p:sldId id="414" r:id="rId22"/>
    <p:sldId id="415" r:id="rId23"/>
    <p:sldId id="417" r:id="rId24"/>
    <p:sldId id="418" r:id="rId25"/>
    <p:sldId id="453" r:id="rId26"/>
    <p:sldId id="419" r:id="rId27"/>
    <p:sldId id="454" r:id="rId28"/>
    <p:sldId id="455" r:id="rId29"/>
    <p:sldId id="456" r:id="rId30"/>
    <p:sldId id="420" r:id="rId31"/>
    <p:sldId id="457" r:id="rId32"/>
    <p:sldId id="458" r:id="rId33"/>
    <p:sldId id="459" r:id="rId34"/>
    <p:sldId id="446" r:id="rId35"/>
    <p:sldId id="447" r:id="rId36"/>
    <p:sldId id="449" r:id="rId37"/>
    <p:sldId id="450" r:id="rId38"/>
    <p:sldId id="451" r:id="rId39"/>
    <p:sldId id="452" r:id="rId40"/>
    <p:sldId id="440" r:id="rId41"/>
    <p:sldId id="441" r:id="rId42"/>
    <p:sldId id="442" r:id="rId43"/>
    <p:sldId id="443" r:id="rId44"/>
    <p:sldId id="444" r:id="rId45"/>
    <p:sldId id="460" r:id="rId46"/>
    <p:sldId id="445" r:id="rId47"/>
    <p:sldId id="421" r:id="rId48"/>
    <p:sldId id="422" r:id="rId49"/>
    <p:sldId id="423" r:id="rId50"/>
    <p:sldId id="424" r:id="rId51"/>
    <p:sldId id="427" r:id="rId52"/>
    <p:sldId id="426" r:id="rId53"/>
    <p:sldId id="425" r:id="rId54"/>
    <p:sldId id="428" r:id="rId55"/>
    <p:sldId id="429" r:id="rId56"/>
    <p:sldId id="431" r:id="rId57"/>
    <p:sldId id="430" r:id="rId58"/>
    <p:sldId id="403" r:id="rId59"/>
    <p:sldId id="404" r:id="rId60"/>
    <p:sldId id="402" r:id="rId61"/>
    <p:sldId id="405" r:id="rId62"/>
    <p:sldId id="406" r:id="rId63"/>
    <p:sldId id="407" r:id="rId64"/>
    <p:sldId id="408" r:id="rId65"/>
    <p:sldId id="409" r:id="rId66"/>
    <p:sldId id="410" r:id="rId67"/>
    <p:sldId id="412" r:id="rId68"/>
    <p:sldId id="461" r:id="rId69"/>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4" autoAdjust="0"/>
  </p:normalViewPr>
  <p:slideViewPr>
    <p:cSldViewPr>
      <p:cViewPr>
        <p:scale>
          <a:sx n="84" d="100"/>
          <a:sy n="84" d="100"/>
        </p:scale>
        <p:origin x="-66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97B68C2-C996-4F1C-887B-C949CE9664CD}" type="datetimeFigureOut">
              <a:rPr lang="es-MX" smtClean="0"/>
              <a:pPr/>
              <a:t>24/04/2017</a:t>
            </a:fld>
            <a:endParaRPr lang="es-MX"/>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BEB1962-4BF3-40A0-BF2D-1E4D269D1DD1}" type="slidenum">
              <a:rPr lang="es-MX" smtClean="0"/>
              <a:pPr/>
              <a:t>‹Nº›</a:t>
            </a:fld>
            <a:endParaRPr lang="es-MX"/>
          </a:p>
        </p:txBody>
      </p:sp>
    </p:spTree>
    <p:extLst>
      <p:ext uri="{BB962C8B-B14F-4D97-AF65-F5344CB8AC3E}">
        <p14:creationId xmlns:p14="http://schemas.microsoft.com/office/powerpoint/2010/main" val="2207074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59647DD-BF47-4654-95AD-69402C5225BF}" type="datetimeFigureOut">
              <a:rPr lang="es-MX" smtClean="0"/>
              <a:pPr/>
              <a:t>24/04/2017</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E8A994-6B33-4AAE-8EE4-70F374B2B0B3}" type="slidenum">
              <a:rPr lang="es-MX" smtClean="0"/>
              <a:pPr/>
              <a:t>‹Nº›</a:t>
            </a:fld>
            <a:endParaRPr lang="es-MX"/>
          </a:p>
        </p:txBody>
      </p:sp>
    </p:spTree>
    <p:extLst>
      <p:ext uri="{BB962C8B-B14F-4D97-AF65-F5344CB8AC3E}">
        <p14:creationId xmlns:p14="http://schemas.microsoft.com/office/powerpoint/2010/main" val="52124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E424594-8B3F-48CC-9549-F5CD52418EE1}" type="datetimeFigureOut">
              <a:rPr lang="es-MX" smtClean="0"/>
              <a:pPr/>
              <a:t>24/04/2017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C0ADC5-F8AF-40C9-9A39-5EAE25908501}"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E424594-8B3F-48CC-9549-F5CD52418EE1}" type="datetimeFigureOut">
              <a:rPr lang="es-MX" smtClean="0"/>
              <a:pPr/>
              <a:t>24/04/2017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C0ADC5-F8AF-40C9-9A39-5EAE25908501}"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E424594-8B3F-48CC-9549-F5CD52418EE1}" type="datetimeFigureOut">
              <a:rPr lang="es-MX" smtClean="0"/>
              <a:pPr/>
              <a:t>24/04/2017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C0ADC5-F8AF-40C9-9A39-5EAE25908501}"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E424594-8B3F-48CC-9549-F5CD52418EE1}" type="datetimeFigureOut">
              <a:rPr lang="es-MX" smtClean="0"/>
              <a:pPr/>
              <a:t>24/04/2017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C0ADC5-F8AF-40C9-9A39-5EAE25908501}"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E424594-8B3F-48CC-9549-F5CD52418EE1}" type="datetimeFigureOut">
              <a:rPr lang="es-MX" smtClean="0"/>
              <a:pPr/>
              <a:t>24/04/2017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C0ADC5-F8AF-40C9-9A39-5EAE25908501}"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E424594-8B3F-48CC-9549-F5CD52418EE1}" type="datetimeFigureOut">
              <a:rPr lang="es-MX" smtClean="0"/>
              <a:pPr/>
              <a:t>24/04/2017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3C0ADC5-F8AF-40C9-9A39-5EAE25908501}"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E424594-8B3F-48CC-9549-F5CD52418EE1}" type="datetimeFigureOut">
              <a:rPr lang="es-MX" smtClean="0"/>
              <a:pPr/>
              <a:t>24/04/2017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3C0ADC5-F8AF-40C9-9A39-5EAE25908501}"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E424594-8B3F-48CC-9549-F5CD52418EE1}" type="datetimeFigureOut">
              <a:rPr lang="es-MX" smtClean="0"/>
              <a:pPr/>
              <a:t>24/04/2017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3C0ADC5-F8AF-40C9-9A39-5EAE25908501}"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424594-8B3F-48CC-9549-F5CD52418EE1}" type="datetimeFigureOut">
              <a:rPr lang="es-MX" smtClean="0"/>
              <a:pPr/>
              <a:t>24/04/2017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3C0ADC5-F8AF-40C9-9A39-5EAE25908501}"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424594-8B3F-48CC-9549-F5CD52418EE1}" type="datetimeFigureOut">
              <a:rPr lang="es-MX" smtClean="0"/>
              <a:pPr/>
              <a:t>24/04/2017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3C0ADC5-F8AF-40C9-9A39-5EAE25908501}"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424594-8B3F-48CC-9549-F5CD52418EE1}" type="datetimeFigureOut">
              <a:rPr lang="es-MX" smtClean="0"/>
              <a:pPr/>
              <a:t>24/04/2017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3C0ADC5-F8AF-40C9-9A39-5EAE25908501}"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24594-8B3F-48CC-9549-F5CD52418EE1}" type="datetimeFigureOut">
              <a:rPr lang="es-MX" smtClean="0"/>
              <a:pPr/>
              <a:t>24/04/2017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0ADC5-F8AF-40C9-9A39-5EAE25908501}"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85750" y="285750"/>
            <a:ext cx="71438" cy="2643188"/>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3" name="12 Rectángulo"/>
          <p:cNvSpPr/>
          <p:nvPr/>
        </p:nvSpPr>
        <p:spPr>
          <a:xfrm>
            <a:off x="357188" y="428625"/>
            <a:ext cx="71437" cy="2643188"/>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4" name="13 Rectángulo"/>
          <p:cNvSpPr/>
          <p:nvPr/>
        </p:nvSpPr>
        <p:spPr>
          <a:xfrm>
            <a:off x="357188" y="6357938"/>
            <a:ext cx="2357437" cy="7143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5" name="14 Rectángulo"/>
          <p:cNvSpPr/>
          <p:nvPr/>
        </p:nvSpPr>
        <p:spPr>
          <a:xfrm>
            <a:off x="1000125" y="6286500"/>
            <a:ext cx="2357438" cy="71438"/>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6" name="15 Rectángulo"/>
          <p:cNvSpPr/>
          <p:nvPr/>
        </p:nvSpPr>
        <p:spPr>
          <a:xfrm>
            <a:off x="2428860" y="1357298"/>
            <a:ext cx="4643437" cy="7143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1" name="20 Rectángulo"/>
          <p:cNvSpPr/>
          <p:nvPr/>
        </p:nvSpPr>
        <p:spPr>
          <a:xfrm>
            <a:off x="4000496" y="4714884"/>
            <a:ext cx="4643438" cy="714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6" name="25 Elipse"/>
          <p:cNvSpPr/>
          <p:nvPr/>
        </p:nvSpPr>
        <p:spPr>
          <a:xfrm>
            <a:off x="3929058" y="4786322"/>
            <a:ext cx="357190" cy="357190"/>
          </a:xfrm>
          <a:prstGeom prst="ellipse">
            <a:avLst/>
          </a:prstGeom>
          <a:ln/>
        </p:spPr>
        <p:style>
          <a:lnRef idx="0">
            <a:schemeClr val="accent3"/>
          </a:lnRef>
          <a:fillRef idx="1001">
            <a:schemeClr val="dk1"/>
          </a:fillRef>
          <a:effectRef idx="3">
            <a:schemeClr val="accent3"/>
          </a:effectRef>
          <a:fontRef idx="minor">
            <a:schemeClr val="lt1"/>
          </a:fontRef>
        </p:style>
        <p:txBody>
          <a:bodyPr anchor="ctr"/>
          <a:lstStyle/>
          <a:p>
            <a:pPr algn="ctr" fontAlgn="auto">
              <a:spcBef>
                <a:spcPts val="0"/>
              </a:spcBef>
              <a:spcAft>
                <a:spcPts val="0"/>
              </a:spcAft>
              <a:defRPr/>
            </a:pPr>
            <a:endParaRPr lang="es-MX"/>
          </a:p>
        </p:txBody>
      </p:sp>
      <p:sp>
        <p:nvSpPr>
          <p:cNvPr id="27" name="26 Elipse"/>
          <p:cNvSpPr/>
          <p:nvPr/>
        </p:nvSpPr>
        <p:spPr>
          <a:xfrm>
            <a:off x="6786578" y="1000108"/>
            <a:ext cx="357190" cy="357190"/>
          </a:xfrm>
          <a:prstGeom prst="ellipse">
            <a:avLst/>
          </a:prstGeom>
          <a:ln/>
        </p:spPr>
        <p:style>
          <a:lnRef idx="0">
            <a:schemeClr val="accent1"/>
          </a:lnRef>
          <a:fillRef idx="1003">
            <a:schemeClr val="dk2"/>
          </a:fillRef>
          <a:effectRef idx="3">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5" name="24 Rectángulo"/>
          <p:cNvSpPr/>
          <p:nvPr/>
        </p:nvSpPr>
        <p:spPr>
          <a:xfrm>
            <a:off x="3286116" y="5143512"/>
            <a:ext cx="5822812" cy="707886"/>
          </a:xfrm>
          <a:prstGeom prst="rect">
            <a:avLst/>
          </a:prstGeom>
          <a:noFill/>
        </p:spPr>
        <p:txBody>
          <a:bodyPr wrap="none" lIns="91440" tIns="45720" rIns="91440" bIns="45720">
            <a:spAutoFit/>
          </a:bodyPr>
          <a:lstStyle/>
          <a:p>
            <a:pPr algn="ct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CENTRO DE BACHILLERATO TECNOLÓGICO </a:t>
            </a:r>
          </a:p>
          <a:p>
            <a:pPr algn="ct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industrial y de servicios No. 59</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8" name="27 Rectángulo"/>
          <p:cNvSpPr/>
          <p:nvPr/>
        </p:nvSpPr>
        <p:spPr>
          <a:xfrm>
            <a:off x="4772640" y="5715016"/>
            <a:ext cx="2738250" cy="369332"/>
          </a:xfrm>
          <a:prstGeom prst="rect">
            <a:avLst/>
          </a:prstGeom>
          <a:noFill/>
        </p:spPr>
        <p:txBody>
          <a:bodyPr wrap="none" lIns="91440" tIns="45720" rIns="91440" bIns="45720">
            <a:spAutoFit/>
          </a:bodyPr>
          <a:lstStyle/>
          <a:p>
            <a:pPr algn="ctr"/>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“Miguel Hidalgo y Costilla”</a:t>
            </a:r>
            <a:endPar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0962" name="AutoShape 2" descr="data:image/jpeg;base64,/9j/4AAQSkZJRgABAQAAAQABAAD/2wCEAAkGBw8REBAPEBAVFRUPERIWExASEBMQERUQFhUXFhYVFRgYHiggGB8nHhcXITIiJSotMC4uGR8zODM4NystLysBCgoKDQ0NGQ8PFDgcHxkrLDcuLDczMi43KzcsNys4Nzc0NzE4MCs1NysrKys4KyssLiwrKysrKysrKys4Lis3K//AABEIALQBGAMBIgACEQEDEQH/xAAbAAEAAgMBAQAAAAAAAAAAAAAABAUBAgMGB//EAD8QAAICAQIDBQMJBQcFAAAAAAECABEDEiEEMUEFEyJRYTJxgQYUUlSRlKHT4RUjQpKxByQ0YnKz8LLBw9Hx/8QAFwEBAQEBAAAAAAAAAAAAAAAAAAMCAf/EAB4RAQEAAgIDAQEAAAAAAAAAAAABUZECExES0QNB/9oADAMBAAIRAxEAPwD7jERAREQEREBERAREQEREBERAROWbMFocy16QOZIBNDpyHWQc/aLeIAVsxU+0GpNYo9Nr2gWcSpPFZN9LWNRs0DpTUtMK/wApPPy9Jvh4ptapqsEuLrxECyCfQgHceXrAs4kR+OVXZG206N9zbOSAoA934ySmQHkQd6233HOBtERAREQEREBERAREQEREBERAREQEREBERAREQEREBERAREQEh8bxBAZVBsLZI3Kgki668jynbisoVSSSOlqpYgnrQBldwOBXbURYAI1W66ia6HcGufQ2PgEnArZEp9tLDSwJskUQfEPP0o/GdQmNeZFmhZIsm9tvefxkHHxDguzGyNYVRyFE0PwHX+u0bG5slrsKdRIoXZHK9tzsD5ekCfl40g0ABV3Y1Hbl4QbHWF47lsDf8QBA3GrnuKrqSP8A1BTJyWydwTvuFLAGrOw53yveaq/Ov8wvkLpHqj6loE18eJyDjYLkNkXzPM2PP2ibG1+dTRC2MqopAqsWLMCCgoLvW4Gr0O0j95VHrvvp0tV9evkb9RyHOZhyrmUofaAJVvI17XvFg/YfcE/BlDAHcX0Ioj3jpOkreHZVyKi4yDp3ojTpv2ieZ5bXvv75YgwMxEQEREBERAREQEREBERAREQEREBERAREQEREBERAREGBV8ZlHeHxEFVqu77xaO5LDnXIdOXWdxxHd6UKtQA8Y3W+o85plwZNQt1KlwdJsHZtW1k3sKm/FZyQ6KPENOxrxLtZAv3j4QI3aObG1KEDFqNjmSRsBXM1vzoDmfPjmVsaLjY77MdrAsgAA+leXlNuGOhjkC+EKBex00oBB3seyDfpRoiY4rL3m52KjkOTAkAWDvsTyB3vnzoIrPYAsVR8K2AKF+W29zYrR5eXw8QJUHnqJJvfoJzQDet6A3Oyj1/A8yevrO/CAWA1+IjexspGzDn9Lr5coHEYydwCBQ08gORoDVsdgfP4i4AZDqUglTY02b2BG3PctVc6b1uSuLTRsRalCQw80HT1qzW4IB9b4nKLD1yOvbka3f7StjyIHTaBO41NaKyg/vNIK0QxXc1p235iyRQuTODclaIoqaIpRXUDwkjkRI6YtWHSADpdgAdhpVyBvRrYc507OxFVolSOgQAKDvYFDl+O0CZERAREQEREBERAREQEREBERAREQEREBERAREQEREBBiIHnaY8UrPY0M53KeHHtQuuR1e/eT+0PC6MuzEMSSNqVd99rNVt1oeUidoNjx5gui9Q1eIkgm12VfPa623lliK58SlgN99jZVvMHoRAgFNXeKxoCy3tKTzbwjqLs+l9Zj5kSurGQwBsArRHUAXz2JAGwF+e83C3b4/GK0gagMgOolvaFVZFnntNDlWwrOVUBqBfTqcFTRKXvsTXryraBg8JkAJK7i2B8N77c/OgPhOeNaJN2QSdiCbvz5VsfX0kjiOIyKpPebEO1slvypQBY6kGiOhnDHgz6gQgBB9k0TVdCPCp2HMciBYHIM8NxTJsd1PQ8t/Ly/wCecxm4VWN4yaPdir5WrqwPpWk/jMYMiMotDrPRSO7OwawW6Uf+bSThYFqxLVjSWYs+ncmjR25HaxzEDD5v7tgYnSW0EC6s+0QD0685t2BhZQxIIGwCk7irO46bED4eVTj2jxTKThx0FRQtUG6Dp5AEfjLPs9RoDBAuvxEL1vkT5mqgSoiICIiAiIgIiICIiAiIgIiICIiAiIgIiICIiAiIgIiIEXj+FDryOpd1KkBgbvYnlKrgsxwEK6EF6pAFAUF9ya/1b+6X8re0uze8YMAt0Q1jdl8r+0cuvOBtmTvCuRNJXTqDBipJPqOldZxVqR2SvDdg04LH+JWFe74SP2fxDoQrbYwSK0sT4gCAPCCaPWuR3nVeL4RvBslpzKhKDHlZ6nnXWBrkxrjbToRSNJtEGO1AYjckjYgnf6Pum2XC2pO8Jp9RKqwWq302KB2Au+e/pNswU7NmxnQDzBLUPEdXj32H9Zs/dhRkfNYxgqNBI6VWxJJ9x8vKBGTCWb92XAba9KjStDy5+l9DJR4hMPhLFmJt2NnfT5cgdhsJH4XjMZLIile9BpgxLX5j4knaa4uzmyMWLUQwDhsbbsqgCiT4tgN/w8g34Tgw7K5GtTzLOdYqyA1DxHkLJ5AS6AnPh8Coulf1J8zOsBERAREQEREBERAREQEREBERAREQEREBERAREQERMQMxNS/oZoc3ofsgdYkc8UPI/ZNTxq+TfywM8VwOPICHUE1WqhqA9D0kUdk775XK6idBO1EUF+H/AMqdz2in0W/l/Wa/tNPov/L+sCAezcosBF00aFitPs0PIkX0Ci+RO864ezC4JyrR2KsCQ6t15E17g1egkr9qJ9F/5f1j9pp9F/5f1gacN2Sqm2YsfP2brldGz9ssZC/aSfRf+X9ZkdoL9Fv5f1gTIkUcavk32frNxxI8j9kDvE5jL6GbBoG0TEzAREQEREBERAREQEREBERAREQEREBERAREQExUzEDGkTGgeU2iBp3S+U1OBfKdYgcu4XyjuF8p1iBz7lfKZ7pfKbxA1CDymaEzEBUREBERAREQEREBERAREQEREBERAREQEREBERAREQEREBI3H8djwIcuVgqrzJ8/IDqZJnl/7QMGQ8PjyILGHKHYVe1EBiOoB/rAmZ/lIqKHfhuIVCR+8ONK35WNVj4iW3EZig1BGb0TTdfEiVHY/bODjsTIdmK1kxE70eZU9R69JeHlAoeG+VnD5L7vHnfTV6MDNV8rrlLDsrtROIDlFde7bSwyJoOqgeXPkRPI/wBn3GYsY4nvMiJqbHWt1S613VnfnPZ8Fmw5Nb4mVramZTqBYKOvI7VAgcd8o8OHIuLLjyhn9gBA2qzQrST1mF+U3DDIMWTXiZqoZsbYwb9eUo/ll/juA/1J/uiSf7RMatgxAC8jZgMYG7GwbA/D8IHrYnDgMbLixqxtlRAx52wAB/Gd4CIiAiIgIiICIiAiIgIiICIiAiIgIiICIiAiIgImLi4GYmLi4GZyfKmoYzzZWOkjmoIDf9Q+2dLlV2v2Xky5MWbFn7p8IcC0DqyvpsMLH0RA8p8q+xxwT4+M4Y6B3nsDkr0SK/ymiCP+x296j2oNVYuveJTZexMmdsbcXnGRcTalw48XdoX6FrJJ90t+IRipCMFJ5FlLgfAEf1geL/s74fG44nWitTY61KGr2+Vz2PBcLjxa1xgKGYuVAAAJobAcuX9Z5/sr5K5+GLHBxunXWoHh1YGrrm3qZcdl8BlxvkyZs/etkCAHuxjCquogAAnqxgea+WX+O4D/AFJ/uierTs3CMne6Lfo7MzsB5KWJ0/CVHbHydfiMyZzxAU4q0KMN1TahZL7/AIS+whgPGwJ81UqPsJP9YHSJi4uBmJi4uBmJi5mAiIgIiICIiAiIgIiICIiAiIgIiICaZg1HSQD0JBYfEAi/tm8QKvLg47+HPgHv4XIf/NI54ftPpxPDfdMv50vIqc8J385m7UB4ftX6zwv3XL+bHzftX6zwv3XJ+bL+piPEOuZu6ofm/av1nhfuuX82Pm/av1nhfuuX82TMva6qOIbTfzYMXXUA/hF+z0BF0etTdO0gzIiqGZw7DS4ZQikAksPVgKq49Ydczd1A+b9q/WeF+65fzY+b9q/WeF+65fzZM4jtTQwVsZvSGIBBNHIMe3nuQfd9k3HaN5XwhQWxkCtagm11AgHpHrDrmbupfDBwijIQW0jUygqpatyASaF9JA7VxcYzL82y4kAB1d7hfLZ2qtLrXWP2vWJ8xxnTjZ1oEMxZHKEAfAn3TbjO1VxsBpLBsesFSLK6lXwjqfEDOq8b63zPqB827W+tcL90y/mx827W+tcL90y/myx+e0+e7rAq+EAGyw1CupPSp3xcYrYRmUbFNVcjyuj69IV7+WJqfFP827W+tcL90y/mx827W+tcL90y/myfj7VB7u8ZHfYy+M2CDS6ip8mr4c9537N40ZkGRapgpFMGO6hqNcjvyg7+WJqfFT827W+tcL90y/mzYcP2r9Z4X7pl/Ol/EHfyxNRSLw/afXieG+55fz5N4bFxII7zLiYdQmB0P2nK39JOiGOX6W/yagIiIYIiICIiAiIgIiICIiAiIgIiICIiAiIgYuDKbuz88yMVOkphCk4mYFh3mrSw2XYrd89hIvZvCto4QKjK6n98WVkBx6WBVr2ezprn5wLPieykyHIXZicmPJjsaQRjc2QDW/IVd1Nm7PBKP3jB0DAZPADparUjTRGwPLpKvBgzHBhxorLlw4MqlmUgDLoKrTHZvFvYuSEICDu8LplKBLbGwIJIBLPVNXO7PL1gSc/ZSOdTsxITSGtQQdWsOCBswPw9J1wcDpdsneMS5UsCEokLpHJbG0qcWPKvc48iM2Ph3yI4AZ9S0O5fleQAWp2571tOnE4GLj5ujJ/duKCEoUVcrMhTmPDyYi4EzD2fivQSzBHfIVYApryFif4aNWaHS9+k0HYeKkUs5GPGUSyLVdQYEECwVKrR9JEy4idDYcboVxZRlBVlLXjIVT9NtdGxfI7779uCwZly41e3REcpmPtgHT+7yXvqHQ9Rz35hK/ZikszOzazjLA6NLHGKWwF9x94m3DcLjRcmFCwDa201smskkKaobkmj5+Ui5OCL8W7G1VV4dg2k7lWyFlB5bgqD5jb3ceAwto4fGyNeA5O8tTVaXUUeTWSDtcCfj7MUBAXZu6QomrT4QV0kigLNCrPrO3A8MMSKgZmCqqjVpsBQAPZAvlPN8JgzLhUNjc03BMfA4YMrAZV08zQWyw56q6Sf2guV3ythVwW4ZQppsZLDI2pQTWlivK65iBfXMylyqjKUw4mQ5QEY92+EBNy1tXOgQCL3Ik3sh8hxKMoIdLRiRQYqa1jzBoH4wJsREBERAREQEREBERAREQEREBERAREQEREBERAREQEREBERAREQEREBERAREQEREBERAREQEREBERARE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0964" name="Picture 4" descr="http://registropublico.inah.gob.mx/app/webroot/img/LOGO_SEP.png"/>
          <p:cNvPicPr>
            <a:picLocks noChangeAspect="1" noChangeArrowheads="1"/>
          </p:cNvPicPr>
          <p:nvPr/>
        </p:nvPicPr>
        <p:blipFill>
          <a:blip r:embed="rId2" cstate="print"/>
          <a:srcRect/>
          <a:stretch>
            <a:fillRect/>
          </a:stretch>
        </p:blipFill>
        <p:spPr bwMode="auto">
          <a:xfrm>
            <a:off x="428596" y="71414"/>
            <a:ext cx="2803648" cy="857256"/>
          </a:xfrm>
          <a:prstGeom prst="rect">
            <a:avLst/>
          </a:prstGeom>
          <a:noFill/>
        </p:spPr>
      </p:pic>
      <p:pic>
        <p:nvPicPr>
          <p:cNvPr id="40966" name="Picture 6" descr="http://dgetiquintanaroo.mx/wp-content/uploads/2014/05/sems-logo-300x146.png"/>
          <p:cNvPicPr>
            <a:picLocks noChangeAspect="1" noChangeArrowheads="1"/>
          </p:cNvPicPr>
          <p:nvPr/>
        </p:nvPicPr>
        <p:blipFill>
          <a:blip r:embed="rId3" cstate="print"/>
          <a:srcRect/>
          <a:stretch>
            <a:fillRect/>
          </a:stretch>
        </p:blipFill>
        <p:spPr bwMode="auto">
          <a:xfrm>
            <a:off x="7215206" y="0"/>
            <a:ext cx="1908272" cy="928693"/>
          </a:xfrm>
          <a:prstGeom prst="rect">
            <a:avLst/>
          </a:prstGeom>
          <a:noFill/>
        </p:spPr>
      </p:pic>
      <p:pic>
        <p:nvPicPr>
          <p:cNvPr id="19" name="Picture 2" descr="https://attachment.outlook.office.net/owa/nordaz_cbtis59@hotmail.com/service.svc/s/GetAttachmentThumbnail?id=AQMkADAwATY3ZmYAZS1kM2NjAC1jOTYwLTAwAi0wMAoARgAAAz9vQjXx0JxJoTmrLwcZ80wHAFsFoKp7XvZOl8NYvltD5mQAAAIBDAAAAFsFoKp7XvZOl8NYvltD5mQAAACaGeTnAAAAARIAEACPUAQwF412S5uK6RBf%2BxZF&amp;thumbnailType=2&amp;X-OWA-CANARY=U0hqs_4JS0iIiJOJEQN_mlAJryH6eNMYnPp3-Q-5OxCvNKRzuM0XAKU_h40LnXIpCJkmqjHxP2c.&amp;token=6abce08a-4827-4e0a-a6d0-5d0acdcffd8e&amp;owa=outlook.live.com"/>
          <p:cNvPicPr>
            <a:picLocks noChangeAspect="1" noChangeArrowheads="1"/>
          </p:cNvPicPr>
          <p:nvPr/>
        </p:nvPicPr>
        <p:blipFill>
          <a:blip r:embed="rId4" cstate="print"/>
          <a:srcRect/>
          <a:stretch>
            <a:fillRect/>
          </a:stretch>
        </p:blipFill>
        <p:spPr bwMode="auto">
          <a:xfrm>
            <a:off x="1253850" y="4302218"/>
            <a:ext cx="1175010" cy="1978267"/>
          </a:xfrm>
          <a:prstGeom prst="rect">
            <a:avLst/>
          </a:prstGeom>
          <a:noFill/>
        </p:spPr>
      </p:pic>
      <p:sp>
        <p:nvSpPr>
          <p:cNvPr id="22" name="21 Rectángulo"/>
          <p:cNvSpPr/>
          <p:nvPr/>
        </p:nvSpPr>
        <p:spPr>
          <a:xfrm>
            <a:off x="604532" y="1826821"/>
            <a:ext cx="8143932" cy="954107"/>
          </a:xfrm>
          <a:prstGeom prst="rect">
            <a:avLst/>
          </a:prstGeom>
          <a:noFill/>
        </p:spPr>
        <p:txBody>
          <a:bodyPr wrap="square" lIns="91440" tIns="45720" rIns="91440" bIns="45720">
            <a:spAutoFit/>
          </a:bodyPr>
          <a:lstStyle/>
          <a:p>
            <a:r>
              <a:rPr lang="es-ES" sz="2800" b="1" i="1" dirty="0" smtClean="0">
                <a:ln w="1905"/>
                <a:solidFill>
                  <a:schemeClr val="accent1">
                    <a:lumMod val="50000"/>
                  </a:schemeClr>
                </a:solidFill>
                <a:effectLst>
                  <a:innerShdw blurRad="69850" dist="43180" dir="5400000">
                    <a:srgbClr val="000000">
                      <a:alpha val="65000"/>
                    </a:srgbClr>
                  </a:innerShdw>
                </a:effectLst>
              </a:rPr>
              <a:t>Curso – Taller:</a:t>
            </a:r>
          </a:p>
          <a:p>
            <a:pPr algn="ctr"/>
            <a:r>
              <a:rPr lang="es-ES" sz="2800" b="1" i="1" dirty="0" smtClean="0">
                <a:ln w="1905"/>
                <a:solidFill>
                  <a:schemeClr val="accent1">
                    <a:lumMod val="50000"/>
                  </a:schemeClr>
                </a:solidFill>
                <a:effectLst>
                  <a:innerShdw blurRad="69850" dist="43180" dir="5400000">
                    <a:srgbClr val="000000">
                      <a:alpha val="65000"/>
                    </a:srgbClr>
                  </a:innerShdw>
                </a:effectLst>
              </a:rPr>
              <a:t>Comunidades </a:t>
            </a:r>
            <a:r>
              <a:rPr lang="es-ES" sz="2800" b="1" i="1" dirty="0" smtClean="0">
                <a:ln w="1905"/>
                <a:solidFill>
                  <a:schemeClr val="accent1">
                    <a:lumMod val="50000"/>
                  </a:schemeClr>
                </a:solidFill>
                <a:effectLst>
                  <a:innerShdw blurRad="69850" dist="43180" dir="5400000">
                    <a:srgbClr val="000000">
                      <a:alpha val="65000"/>
                    </a:srgbClr>
                  </a:innerShdw>
                </a:effectLst>
              </a:rPr>
              <a:t>de Aprendizaje Socioemocional</a:t>
            </a:r>
            <a:endParaRPr lang="es-ES" sz="2800" b="1" i="1" cap="none" spc="0" dirty="0">
              <a:ln w="1905"/>
              <a:solidFill>
                <a:schemeClr val="accent1">
                  <a:lumMod val="50000"/>
                </a:schemeClr>
              </a:solidFill>
              <a:effectLst>
                <a:innerShdw blurRad="69850" dist="43180" dir="5400000">
                  <a:srgbClr val="000000">
                    <a:alpha val="65000"/>
                  </a:srgbClr>
                </a:innerShdw>
              </a:effectLst>
            </a:endParaRPr>
          </a:p>
        </p:txBody>
      </p:sp>
      <p:sp>
        <p:nvSpPr>
          <p:cNvPr id="20" name="19 Rectángulo"/>
          <p:cNvSpPr/>
          <p:nvPr/>
        </p:nvSpPr>
        <p:spPr>
          <a:xfrm>
            <a:off x="5292080" y="6197242"/>
            <a:ext cx="4646967" cy="400110"/>
          </a:xfrm>
          <a:prstGeom prst="rect">
            <a:avLst/>
          </a:prstGeom>
          <a:noFill/>
        </p:spPr>
        <p:txBody>
          <a:bodyPr wrap="square" lIns="91440" tIns="45720" rIns="91440" bIns="45720">
            <a:spAutoFit/>
          </a:bodyPr>
          <a:lstStyle/>
          <a:p>
            <a:pPr algn="ctr"/>
            <a:r>
              <a:rPr lang="es-ES" sz="2000" b="1" i="1" dirty="0" smtClean="0">
                <a:ln w="1905"/>
                <a:solidFill>
                  <a:schemeClr val="accent1">
                    <a:lumMod val="50000"/>
                  </a:schemeClr>
                </a:solidFill>
                <a:effectLst>
                  <a:innerShdw blurRad="69850" dist="43180" dir="5400000">
                    <a:srgbClr val="000000">
                      <a:alpha val="65000"/>
                    </a:srgbClr>
                  </a:innerShdw>
                </a:effectLst>
              </a:rPr>
              <a:t>23 – 26 de Enero </a:t>
            </a:r>
            <a:r>
              <a:rPr lang="es-ES" sz="2000" b="1" i="1" dirty="0" smtClean="0">
                <a:ln w="1905"/>
                <a:solidFill>
                  <a:schemeClr val="accent1">
                    <a:lumMod val="50000"/>
                  </a:schemeClr>
                </a:solidFill>
                <a:effectLst>
                  <a:innerShdw blurRad="69850" dist="43180" dir="5400000">
                    <a:srgbClr val="000000">
                      <a:alpha val="65000"/>
                    </a:srgbClr>
                  </a:innerShdw>
                </a:effectLst>
              </a:rPr>
              <a:t>2017</a:t>
            </a:r>
            <a:endParaRPr lang="es-ES" sz="2000" b="1" i="1" cap="none" spc="0" dirty="0">
              <a:ln w="1905"/>
              <a:solidFill>
                <a:schemeClr val="accent1">
                  <a:lumMod val="50000"/>
                </a:schemeClr>
              </a:solidFill>
              <a:effectLst>
                <a:innerShdw blurRad="69850" dist="43180" dir="5400000">
                  <a:srgbClr val="000000">
                    <a:alpha val="65000"/>
                  </a:srgbClr>
                </a:innerShdw>
              </a:effectLst>
            </a:endParaRPr>
          </a:p>
        </p:txBody>
      </p:sp>
      <p:sp>
        <p:nvSpPr>
          <p:cNvPr id="23" name="22 Rectángulo"/>
          <p:cNvSpPr/>
          <p:nvPr/>
        </p:nvSpPr>
        <p:spPr>
          <a:xfrm>
            <a:off x="683568" y="2906941"/>
            <a:ext cx="8143932" cy="954107"/>
          </a:xfrm>
          <a:prstGeom prst="rect">
            <a:avLst/>
          </a:prstGeom>
          <a:noFill/>
        </p:spPr>
        <p:txBody>
          <a:bodyPr wrap="square" lIns="91440" tIns="45720" rIns="91440" bIns="45720">
            <a:spAutoFit/>
          </a:bodyPr>
          <a:lstStyle/>
          <a:p>
            <a:r>
              <a:rPr lang="es-ES" sz="2800" b="1" i="1" dirty="0" smtClean="0">
                <a:ln w="1905"/>
                <a:solidFill>
                  <a:schemeClr val="accent6">
                    <a:lumMod val="75000"/>
                  </a:schemeClr>
                </a:solidFill>
                <a:effectLst>
                  <a:innerShdw blurRad="69850" dist="43180" dir="5400000">
                    <a:srgbClr val="000000">
                      <a:alpha val="65000"/>
                    </a:srgbClr>
                  </a:innerShdw>
                </a:effectLst>
              </a:rPr>
              <a:t>Facilitador:</a:t>
            </a:r>
          </a:p>
          <a:p>
            <a:r>
              <a:rPr lang="es-ES" sz="2800" b="1" i="1" cap="none" spc="0" dirty="0" smtClean="0">
                <a:ln w="1905"/>
                <a:solidFill>
                  <a:schemeClr val="accent6">
                    <a:lumMod val="75000"/>
                  </a:schemeClr>
                </a:solidFill>
                <a:effectLst>
                  <a:innerShdw blurRad="69850" dist="43180" dir="5400000">
                    <a:srgbClr val="000000">
                      <a:alpha val="65000"/>
                    </a:srgbClr>
                  </a:innerShdw>
                </a:effectLst>
              </a:rPr>
              <a:t>         Nicolás Ordaz Sánchez</a:t>
            </a:r>
            <a:endParaRPr lang="es-ES" sz="2800" b="1" i="1" cap="none" spc="0" dirty="0">
              <a:ln w="1905"/>
              <a:solidFill>
                <a:schemeClr val="accent6">
                  <a:lumMod val="75000"/>
                </a:schemeClr>
              </a:solidFill>
              <a:effectLst>
                <a:innerShdw blurRad="69850" dist="43180" dir="5400000">
                  <a:srgbClr val="000000">
                    <a:alpha val="65000"/>
                  </a:srgbClr>
                </a:innerShdw>
              </a:effectLst>
            </a:endParaRPr>
          </a:p>
        </p:txBody>
      </p:sp>
      <p:grpSp>
        <p:nvGrpSpPr>
          <p:cNvPr id="29" name="28 Grupo"/>
          <p:cNvGrpSpPr/>
          <p:nvPr/>
        </p:nvGrpSpPr>
        <p:grpSpPr>
          <a:xfrm>
            <a:off x="6470078" y="3787015"/>
            <a:ext cx="2357422" cy="882350"/>
            <a:chOff x="6643734" y="5572140"/>
            <a:chExt cx="2357422" cy="882350"/>
          </a:xfrm>
        </p:grpSpPr>
        <p:pic>
          <p:nvPicPr>
            <p:cNvPr id="30" name="Picture 2" descr="http://websites.dgetiweb.mx/BlackWidow/Plantel/743/12462-71-8043.JPG"/>
            <p:cNvPicPr>
              <a:picLocks noChangeAspect="1" noChangeArrowheads="1"/>
            </p:cNvPicPr>
            <p:nvPr/>
          </p:nvPicPr>
          <p:blipFill>
            <a:blip r:embed="rId5" cstate="print"/>
            <a:srcRect/>
            <a:stretch>
              <a:fillRect/>
            </a:stretch>
          </p:blipFill>
          <p:spPr bwMode="auto">
            <a:xfrm>
              <a:off x="6643734" y="5572140"/>
              <a:ext cx="2357422" cy="882350"/>
            </a:xfrm>
            <a:prstGeom prst="rect">
              <a:avLst/>
            </a:prstGeom>
            <a:noFill/>
          </p:spPr>
        </p:pic>
        <p:sp>
          <p:nvSpPr>
            <p:cNvPr id="31" name="30 Rectángulo"/>
            <p:cNvSpPr/>
            <p:nvPr/>
          </p:nvSpPr>
          <p:spPr>
            <a:xfrm>
              <a:off x="7215206" y="5857892"/>
              <a:ext cx="1071570"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31 Elipse"/>
            <p:cNvSpPr/>
            <p:nvPr/>
          </p:nvSpPr>
          <p:spPr>
            <a:xfrm>
              <a:off x="7143768" y="5857892"/>
              <a:ext cx="142876" cy="1428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autoRev="1" fill="hold" grpId="0" nodeType="withEffect">
                                  <p:stCondLst>
                                    <p:cond delay="0"/>
                                  </p:stCondLst>
                                  <p:endCondLst>
                                    <p:cond evt="onNext" delay="0">
                                      <p:tgtEl>
                                        <p:sldTgt/>
                                      </p:tgtEl>
                                    </p:cond>
                                  </p:endCondLst>
                                  <p:childTnLst>
                                    <p:animMotion origin="layout" path="M -1.94444E-6 4.07407E-6 L -0.49791 0.00208 " pathEditMode="relative" rAng="0" ptsTypes="AA">
                                      <p:cBhvr>
                                        <p:cTn id="6" dur="7000" fill="hold"/>
                                        <p:tgtEl>
                                          <p:spTgt spid="27"/>
                                        </p:tgtEl>
                                        <p:attrNameLst>
                                          <p:attrName>ppt_x</p:attrName>
                                          <p:attrName>ppt_y</p:attrName>
                                        </p:attrNameLst>
                                      </p:cBhvr>
                                      <p:rCtr x="-24900" y="100"/>
                                    </p:animMotion>
                                  </p:childTnLst>
                                </p:cTn>
                              </p:par>
                              <p:par>
                                <p:cTn id="7" presetID="63" presetClass="path" presetSubtype="0" repeatCount="indefinite" accel="50000" decel="50000" autoRev="1" fill="hold" grpId="0" nodeType="withEffect">
                                  <p:stCondLst>
                                    <p:cond delay="0"/>
                                  </p:stCondLst>
                                  <p:endCondLst>
                                    <p:cond evt="onNext" delay="0">
                                      <p:tgtEl>
                                        <p:sldTgt/>
                                      </p:tgtEl>
                                    </p:cond>
                                  </p:endCondLst>
                                  <p:childTnLst>
                                    <p:animMotion origin="layout" path="M -1.94444E-6 -2.59259E-6 L 0.49965 -0.00324 " pathEditMode="relative" rAng="0" ptsTypes="AA">
                                      <p:cBhvr>
                                        <p:cTn id="8" dur="7000" fill="hold"/>
                                        <p:tgtEl>
                                          <p:spTgt spid="26"/>
                                        </p:tgtEl>
                                        <p:attrNameLst>
                                          <p:attrName>ppt_x</p:attrName>
                                          <p:attrName>ppt_y</p:attrName>
                                        </p:attrNameLst>
                                      </p:cBhvr>
                                      <p:rCtr x="250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Flecha derecha"/>
          <p:cNvSpPr/>
          <p:nvPr/>
        </p:nvSpPr>
        <p:spPr>
          <a:xfrm rot="10800000">
            <a:off x="2520280" y="1844824"/>
            <a:ext cx="307159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347857" y="1052736"/>
            <a:ext cx="825659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descr="Curso de preparación"/>
          <p:cNvPicPr>
            <a:picLocks noChangeAspect="1" noChangeArrowheads="1"/>
          </p:cNvPicPr>
          <p:nvPr/>
        </p:nvPicPr>
        <p:blipFill>
          <a:blip r:embed="rId2" cstate="print"/>
          <a:srcRect/>
          <a:stretch>
            <a:fillRect/>
          </a:stretch>
        </p:blipFill>
        <p:spPr bwMode="auto">
          <a:xfrm>
            <a:off x="582969" y="-27384"/>
            <a:ext cx="1143000" cy="952500"/>
          </a:xfrm>
          <a:prstGeom prst="rect">
            <a:avLst/>
          </a:prstGeom>
          <a:noFill/>
        </p:spPr>
      </p:pic>
      <p:sp>
        <p:nvSpPr>
          <p:cNvPr id="2" name="1 Rectángulo"/>
          <p:cNvSpPr/>
          <p:nvPr/>
        </p:nvSpPr>
        <p:spPr>
          <a:xfrm>
            <a:off x="1725969" y="125700"/>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sp>
        <p:nvSpPr>
          <p:cNvPr id="12" name="11 Rectángulo"/>
          <p:cNvSpPr/>
          <p:nvPr/>
        </p:nvSpPr>
        <p:spPr>
          <a:xfrm>
            <a:off x="347857" y="1114735"/>
            <a:ext cx="3241424" cy="369332"/>
          </a:xfrm>
          <a:prstGeom prst="rect">
            <a:avLst/>
          </a:prstGeom>
        </p:spPr>
        <p:txBody>
          <a:bodyPr wrap="square">
            <a:spAutoFit/>
          </a:bodyPr>
          <a:lstStyle/>
          <a:p>
            <a:pPr algn="just"/>
            <a:r>
              <a:rPr lang="es-MX" b="1" dirty="0" smtClean="0"/>
              <a:t>Emociones Básicas (MATEA)</a:t>
            </a:r>
            <a:endParaRPr lang="es-MX" dirty="0"/>
          </a:p>
        </p:txBody>
      </p:sp>
      <p:sp>
        <p:nvSpPr>
          <p:cNvPr id="3" name="2 Rectángulo"/>
          <p:cNvSpPr/>
          <p:nvPr/>
        </p:nvSpPr>
        <p:spPr>
          <a:xfrm>
            <a:off x="2808311" y="1980709"/>
            <a:ext cx="4572000" cy="800219"/>
          </a:xfrm>
          <a:prstGeom prst="rect">
            <a:avLst/>
          </a:prstGeom>
        </p:spPr>
        <p:txBody>
          <a:bodyPr>
            <a:spAutoFit/>
          </a:bodyPr>
          <a:lstStyle/>
          <a:p>
            <a:r>
              <a:rPr lang="es-MX" sz="2800" b="1" dirty="0"/>
              <a:t>M</a:t>
            </a:r>
            <a:r>
              <a:rPr lang="es-MX" sz="2800" dirty="0"/>
              <a:t>iedo</a:t>
            </a:r>
            <a:r>
              <a:rPr lang="es-MX" dirty="0"/>
              <a:t> </a:t>
            </a:r>
          </a:p>
          <a:p>
            <a:endParaRPr lang="es-MX" dirty="0"/>
          </a:p>
        </p:txBody>
      </p:sp>
      <p:sp>
        <p:nvSpPr>
          <p:cNvPr id="20" name="19 Flecha derecha"/>
          <p:cNvSpPr/>
          <p:nvPr/>
        </p:nvSpPr>
        <p:spPr>
          <a:xfrm rot="10800000">
            <a:off x="2520281" y="2780928"/>
            <a:ext cx="3071592" cy="792088"/>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Rectángulo"/>
          <p:cNvSpPr/>
          <p:nvPr/>
        </p:nvSpPr>
        <p:spPr>
          <a:xfrm>
            <a:off x="2808312" y="2916813"/>
            <a:ext cx="4572000" cy="800219"/>
          </a:xfrm>
          <a:prstGeom prst="rect">
            <a:avLst/>
          </a:prstGeom>
        </p:spPr>
        <p:txBody>
          <a:bodyPr>
            <a:spAutoFit/>
          </a:bodyPr>
          <a:lstStyle/>
          <a:p>
            <a:r>
              <a:rPr lang="es-MX" sz="2800" b="1" dirty="0" smtClean="0"/>
              <a:t>Afecto</a:t>
            </a:r>
            <a:r>
              <a:rPr lang="es-MX" dirty="0" smtClean="0"/>
              <a:t> </a:t>
            </a:r>
            <a:endParaRPr lang="es-MX" dirty="0"/>
          </a:p>
          <a:p>
            <a:endParaRPr lang="es-MX" dirty="0"/>
          </a:p>
        </p:txBody>
      </p:sp>
      <p:sp>
        <p:nvSpPr>
          <p:cNvPr id="22" name="21 Flecha derecha"/>
          <p:cNvSpPr/>
          <p:nvPr/>
        </p:nvSpPr>
        <p:spPr>
          <a:xfrm rot="10800000">
            <a:off x="2520280" y="3717032"/>
            <a:ext cx="3071592" cy="792088"/>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Rectángulo"/>
          <p:cNvSpPr/>
          <p:nvPr/>
        </p:nvSpPr>
        <p:spPr>
          <a:xfrm>
            <a:off x="2808312" y="3852917"/>
            <a:ext cx="4572000" cy="800219"/>
          </a:xfrm>
          <a:prstGeom prst="rect">
            <a:avLst/>
          </a:prstGeom>
        </p:spPr>
        <p:txBody>
          <a:bodyPr>
            <a:spAutoFit/>
          </a:bodyPr>
          <a:lstStyle/>
          <a:p>
            <a:r>
              <a:rPr lang="es-MX" sz="2800" b="1" dirty="0" smtClean="0"/>
              <a:t>Tristeza</a:t>
            </a:r>
            <a:endParaRPr lang="es-MX" dirty="0"/>
          </a:p>
          <a:p>
            <a:endParaRPr lang="es-MX" dirty="0"/>
          </a:p>
        </p:txBody>
      </p:sp>
      <p:sp>
        <p:nvSpPr>
          <p:cNvPr id="24" name="23 Flecha derecha"/>
          <p:cNvSpPr/>
          <p:nvPr/>
        </p:nvSpPr>
        <p:spPr>
          <a:xfrm rot="10800000">
            <a:off x="2520281" y="4653136"/>
            <a:ext cx="3071592" cy="792088"/>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24 Rectángulo"/>
          <p:cNvSpPr/>
          <p:nvPr/>
        </p:nvSpPr>
        <p:spPr>
          <a:xfrm>
            <a:off x="2808312" y="4789021"/>
            <a:ext cx="4572000" cy="800219"/>
          </a:xfrm>
          <a:prstGeom prst="rect">
            <a:avLst/>
          </a:prstGeom>
        </p:spPr>
        <p:txBody>
          <a:bodyPr>
            <a:spAutoFit/>
          </a:bodyPr>
          <a:lstStyle/>
          <a:p>
            <a:r>
              <a:rPr lang="es-MX" sz="2800" b="1" dirty="0" smtClean="0"/>
              <a:t>Enojo</a:t>
            </a:r>
            <a:endParaRPr lang="es-MX" dirty="0"/>
          </a:p>
          <a:p>
            <a:endParaRPr lang="es-MX" dirty="0"/>
          </a:p>
        </p:txBody>
      </p:sp>
      <p:sp>
        <p:nvSpPr>
          <p:cNvPr id="26" name="25 Flecha derecha"/>
          <p:cNvSpPr/>
          <p:nvPr/>
        </p:nvSpPr>
        <p:spPr>
          <a:xfrm rot="10800000">
            <a:off x="2520281" y="5661248"/>
            <a:ext cx="3071592" cy="79208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26 Rectángulo"/>
          <p:cNvSpPr/>
          <p:nvPr/>
        </p:nvSpPr>
        <p:spPr>
          <a:xfrm>
            <a:off x="2808312" y="5797133"/>
            <a:ext cx="4572000" cy="800219"/>
          </a:xfrm>
          <a:prstGeom prst="rect">
            <a:avLst/>
          </a:prstGeom>
        </p:spPr>
        <p:txBody>
          <a:bodyPr>
            <a:spAutoFit/>
          </a:bodyPr>
          <a:lstStyle/>
          <a:p>
            <a:r>
              <a:rPr lang="es-MX" sz="2800" b="1" dirty="0" smtClean="0"/>
              <a:t>Alegría</a:t>
            </a:r>
            <a:r>
              <a:rPr lang="es-MX" dirty="0" smtClean="0"/>
              <a:t> </a:t>
            </a:r>
            <a:endParaRPr lang="es-MX" dirty="0"/>
          </a:p>
          <a:p>
            <a:endParaRPr lang="es-MX" dirty="0"/>
          </a:p>
        </p:txBody>
      </p:sp>
      <p:sp>
        <p:nvSpPr>
          <p:cNvPr id="28" name="2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Tree>
    <p:extLst>
      <p:ext uri="{BB962C8B-B14F-4D97-AF65-F5344CB8AC3E}">
        <p14:creationId xmlns:p14="http://schemas.microsoft.com/office/powerpoint/2010/main" val="1523113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347857" y="1052736"/>
            <a:ext cx="825659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descr="Curso de preparación"/>
          <p:cNvPicPr>
            <a:picLocks noChangeAspect="1" noChangeArrowheads="1"/>
          </p:cNvPicPr>
          <p:nvPr/>
        </p:nvPicPr>
        <p:blipFill>
          <a:blip r:embed="rId2" cstate="print"/>
          <a:srcRect/>
          <a:stretch>
            <a:fillRect/>
          </a:stretch>
        </p:blipFill>
        <p:spPr bwMode="auto">
          <a:xfrm>
            <a:off x="582969" y="-27384"/>
            <a:ext cx="1143000" cy="952500"/>
          </a:xfrm>
          <a:prstGeom prst="rect">
            <a:avLst/>
          </a:prstGeom>
          <a:noFill/>
        </p:spPr>
      </p:pic>
      <p:sp>
        <p:nvSpPr>
          <p:cNvPr id="2" name="1 Rectángulo"/>
          <p:cNvSpPr/>
          <p:nvPr/>
        </p:nvSpPr>
        <p:spPr>
          <a:xfrm>
            <a:off x="1725969" y="125700"/>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sp>
        <p:nvSpPr>
          <p:cNvPr id="12" name="11 Rectángulo"/>
          <p:cNvSpPr/>
          <p:nvPr/>
        </p:nvSpPr>
        <p:spPr>
          <a:xfrm>
            <a:off x="1725969" y="1311151"/>
            <a:ext cx="3241424" cy="461665"/>
          </a:xfrm>
          <a:prstGeom prst="rect">
            <a:avLst/>
          </a:prstGeom>
        </p:spPr>
        <p:txBody>
          <a:bodyPr wrap="square">
            <a:spAutoFit/>
          </a:bodyPr>
          <a:lstStyle/>
          <a:p>
            <a:pPr algn="just"/>
            <a:r>
              <a:rPr lang="es-MX" sz="2400" b="1" dirty="0" smtClean="0"/>
              <a:t>Emoción</a:t>
            </a:r>
            <a:r>
              <a:rPr lang="es-MX" b="1" dirty="0" smtClean="0"/>
              <a:t> </a:t>
            </a:r>
            <a:endParaRPr lang="es-MX" dirty="0"/>
          </a:p>
        </p:txBody>
      </p:sp>
      <p:sp>
        <p:nvSpPr>
          <p:cNvPr id="4" name="3 Rectángulo"/>
          <p:cNvSpPr/>
          <p:nvPr/>
        </p:nvSpPr>
        <p:spPr>
          <a:xfrm>
            <a:off x="323528" y="1219974"/>
            <a:ext cx="4104456" cy="4524315"/>
          </a:xfrm>
          <a:prstGeom prst="rect">
            <a:avLst/>
          </a:prstGeom>
        </p:spPr>
        <p:txBody>
          <a:bodyPr wrap="square">
            <a:spAutoFit/>
          </a:bodyPr>
          <a:lstStyle/>
          <a:p>
            <a:endParaRPr lang="es-MX" dirty="0"/>
          </a:p>
          <a:p>
            <a:endParaRPr lang="es-MX" dirty="0"/>
          </a:p>
          <a:p>
            <a:endParaRPr lang="es-MX" dirty="0"/>
          </a:p>
          <a:p>
            <a:pPr marL="285750" indent="-285750">
              <a:buFont typeface="Wingdings" pitchFamily="2" charset="2"/>
              <a:buChar char="§"/>
            </a:pPr>
            <a:r>
              <a:rPr lang="es-MX" dirty="0"/>
              <a:t>Precede al sentimiento. </a:t>
            </a:r>
          </a:p>
          <a:p>
            <a:pPr marL="285750" indent="-285750">
              <a:buFont typeface="Wingdings" pitchFamily="2" charset="2"/>
              <a:buChar char="§"/>
            </a:pPr>
            <a:endParaRPr lang="es-MX" dirty="0"/>
          </a:p>
          <a:p>
            <a:pPr marL="285750" indent="-285750">
              <a:buFont typeface="Wingdings" pitchFamily="2" charset="2"/>
              <a:buChar char="§"/>
            </a:pPr>
            <a:r>
              <a:rPr lang="es-MX" dirty="0" smtClean="0"/>
              <a:t>Puede </a:t>
            </a:r>
            <a:r>
              <a:rPr lang="es-MX" dirty="0"/>
              <a:t>ser fácilmente observada por otros. </a:t>
            </a:r>
          </a:p>
          <a:p>
            <a:pPr marL="285750" indent="-285750">
              <a:buFont typeface="Wingdings" pitchFamily="2" charset="2"/>
              <a:buChar char="§"/>
            </a:pPr>
            <a:endParaRPr lang="es-MX" dirty="0"/>
          </a:p>
          <a:p>
            <a:pPr marL="285750" indent="-285750">
              <a:buFont typeface="Wingdings" pitchFamily="2" charset="2"/>
              <a:buChar char="§"/>
            </a:pPr>
            <a:r>
              <a:rPr lang="es-MX" dirty="0" smtClean="0"/>
              <a:t>Intensa</a:t>
            </a:r>
            <a:r>
              <a:rPr lang="es-MX" dirty="0"/>
              <a:t>. </a:t>
            </a:r>
          </a:p>
          <a:p>
            <a:pPr marL="285750" indent="-285750">
              <a:buFont typeface="Wingdings" pitchFamily="2" charset="2"/>
              <a:buChar char="§"/>
            </a:pPr>
            <a:endParaRPr lang="es-MX" dirty="0"/>
          </a:p>
          <a:p>
            <a:pPr marL="285750" indent="-285750">
              <a:buFont typeface="Wingdings" pitchFamily="2" charset="2"/>
              <a:buChar char="§"/>
            </a:pPr>
            <a:r>
              <a:rPr lang="es-MX" dirty="0" smtClean="0"/>
              <a:t>De </a:t>
            </a:r>
            <a:r>
              <a:rPr lang="es-MX" dirty="0"/>
              <a:t>corta duración. </a:t>
            </a:r>
          </a:p>
          <a:p>
            <a:pPr marL="285750" indent="-285750">
              <a:buFont typeface="Wingdings" pitchFamily="2" charset="2"/>
              <a:buChar char="§"/>
            </a:pPr>
            <a:endParaRPr lang="es-MX" dirty="0"/>
          </a:p>
          <a:p>
            <a:pPr marL="285750" indent="-285750">
              <a:buFont typeface="Wingdings" pitchFamily="2" charset="2"/>
              <a:buChar char="§"/>
            </a:pPr>
            <a:r>
              <a:rPr lang="es-MX" dirty="0" smtClean="0"/>
              <a:t>Resultado </a:t>
            </a:r>
            <a:r>
              <a:rPr lang="es-MX" dirty="0"/>
              <a:t>de la evaluación orgásmica de la situación. </a:t>
            </a:r>
          </a:p>
          <a:p>
            <a:pPr marL="285750" indent="-285750">
              <a:buFont typeface="Wingdings" pitchFamily="2" charset="2"/>
              <a:buChar char="§"/>
            </a:pPr>
            <a:endParaRPr lang="es-MX" dirty="0"/>
          </a:p>
          <a:p>
            <a:pPr marL="285750" indent="-285750">
              <a:buFont typeface="Wingdings" pitchFamily="2" charset="2"/>
              <a:buChar char="§"/>
            </a:pPr>
            <a:r>
              <a:rPr lang="es-MX" dirty="0" smtClean="0"/>
              <a:t>Al </a:t>
            </a:r>
            <a:r>
              <a:rPr lang="es-MX" dirty="0"/>
              <a:t>servicio de la Supervivencia. 	</a:t>
            </a:r>
          </a:p>
        </p:txBody>
      </p:sp>
      <p:sp>
        <p:nvSpPr>
          <p:cNvPr id="6" name="5 Rectángulo"/>
          <p:cNvSpPr/>
          <p:nvPr/>
        </p:nvSpPr>
        <p:spPr>
          <a:xfrm>
            <a:off x="4752528" y="1196752"/>
            <a:ext cx="4572000" cy="4801314"/>
          </a:xfrm>
          <a:prstGeom prst="rect">
            <a:avLst/>
          </a:prstGeom>
        </p:spPr>
        <p:txBody>
          <a:bodyPr>
            <a:spAutoFit/>
          </a:bodyPr>
          <a:lstStyle/>
          <a:p>
            <a:endParaRPr lang="es-MX" dirty="0"/>
          </a:p>
          <a:p>
            <a:endParaRPr lang="es-MX" dirty="0"/>
          </a:p>
          <a:p>
            <a:endParaRPr lang="es-MX" dirty="0"/>
          </a:p>
          <a:p>
            <a:pPr marL="285750" indent="-285750">
              <a:buFont typeface="Wingdings" pitchFamily="2" charset="2"/>
              <a:buChar char="§"/>
            </a:pPr>
            <a:r>
              <a:rPr lang="es-MX" dirty="0"/>
              <a:t>Posterior a la emoción. </a:t>
            </a:r>
          </a:p>
          <a:p>
            <a:pPr marL="285750" indent="-285750">
              <a:buFont typeface="Wingdings" pitchFamily="2" charset="2"/>
              <a:buChar char="§"/>
            </a:pPr>
            <a:endParaRPr lang="es-MX" dirty="0"/>
          </a:p>
          <a:p>
            <a:pPr marL="285750" indent="-285750">
              <a:buFont typeface="Wingdings" pitchFamily="2" charset="2"/>
              <a:buChar char="§"/>
            </a:pPr>
            <a:r>
              <a:rPr lang="es-MX" dirty="0" smtClean="0"/>
              <a:t>No </a:t>
            </a:r>
            <a:r>
              <a:rPr lang="es-MX" dirty="0"/>
              <a:t>es fácilmente observada por otros. </a:t>
            </a:r>
          </a:p>
          <a:p>
            <a:pPr marL="285750" indent="-285750">
              <a:buFont typeface="Wingdings" pitchFamily="2" charset="2"/>
              <a:buChar char="§"/>
            </a:pPr>
            <a:endParaRPr lang="es-MX" dirty="0"/>
          </a:p>
          <a:p>
            <a:pPr marL="285750" indent="-285750">
              <a:buFont typeface="Wingdings" pitchFamily="2" charset="2"/>
              <a:buChar char="§"/>
            </a:pPr>
            <a:endParaRPr lang="es-MX" dirty="0" smtClean="0"/>
          </a:p>
          <a:p>
            <a:pPr marL="285750" indent="-285750">
              <a:buFont typeface="Wingdings" pitchFamily="2" charset="2"/>
              <a:buChar char="§"/>
            </a:pPr>
            <a:r>
              <a:rPr lang="es-MX" dirty="0" smtClean="0"/>
              <a:t>Menos </a:t>
            </a:r>
            <a:r>
              <a:rPr lang="es-MX" dirty="0"/>
              <a:t>intensa. </a:t>
            </a:r>
          </a:p>
          <a:p>
            <a:pPr marL="285750" indent="-285750">
              <a:buFont typeface="Wingdings" pitchFamily="2" charset="2"/>
              <a:buChar char="§"/>
            </a:pPr>
            <a:endParaRPr lang="es-MX" dirty="0"/>
          </a:p>
          <a:p>
            <a:pPr marL="285750" indent="-285750">
              <a:buFont typeface="Wingdings" pitchFamily="2" charset="2"/>
              <a:buChar char="§"/>
            </a:pPr>
            <a:r>
              <a:rPr lang="es-MX" dirty="0" smtClean="0"/>
              <a:t>De </a:t>
            </a:r>
            <a:r>
              <a:rPr lang="es-MX" dirty="0"/>
              <a:t>más larga duración </a:t>
            </a:r>
          </a:p>
          <a:p>
            <a:pPr marL="285750" indent="-285750">
              <a:buFont typeface="Wingdings" pitchFamily="2" charset="2"/>
              <a:buChar char="§"/>
            </a:pPr>
            <a:endParaRPr lang="es-MX" dirty="0"/>
          </a:p>
          <a:p>
            <a:pPr marL="285750" indent="-285750">
              <a:buFont typeface="Wingdings" pitchFamily="2" charset="2"/>
              <a:buChar char="§"/>
            </a:pPr>
            <a:r>
              <a:rPr lang="es-MX" dirty="0" smtClean="0"/>
              <a:t>Implica </a:t>
            </a:r>
            <a:r>
              <a:rPr lang="es-MX" dirty="0"/>
              <a:t>una elaboración y representación cognitiva. </a:t>
            </a:r>
          </a:p>
          <a:p>
            <a:pPr marL="285750" indent="-285750">
              <a:buFont typeface="Wingdings" pitchFamily="2" charset="2"/>
              <a:buChar char="§"/>
            </a:pPr>
            <a:endParaRPr lang="es-MX" dirty="0"/>
          </a:p>
          <a:p>
            <a:pPr marL="285750" indent="-285750">
              <a:buFont typeface="Wingdings" pitchFamily="2" charset="2"/>
              <a:buChar char="§"/>
            </a:pPr>
            <a:r>
              <a:rPr lang="es-MX" dirty="0" smtClean="0"/>
              <a:t>Al </a:t>
            </a:r>
            <a:r>
              <a:rPr lang="es-MX" dirty="0"/>
              <a:t>servicio del desarrollo. </a:t>
            </a:r>
          </a:p>
          <a:p>
            <a:r>
              <a:rPr lang="es-MX" dirty="0"/>
              <a:t>	</a:t>
            </a:r>
          </a:p>
        </p:txBody>
      </p:sp>
      <p:cxnSp>
        <p:nvCxnSpPr>
          <p:cNvPr id="19" name="18 Conector recto"/>
          <p:cNvCxnSpPr/>
          <p:nvPr/>
        </p:nvCxnSpPr>
        <p:spPr>
          <a:xfrm>
            <a:off x="4572000" y="1907501"/>
            <a:ext cx="0" cy="417360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395536" y="1907501"/>
            <a:ext cx="825659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28 Rectángulo"/>
          <p:cNvSpPr/>
          <p:nvPr/>
        </p:nvSpPr>
        <p:spPr>
          <a:xfrm>
            <a:off x="5723064" y="1239143"/>
            <a:ext cx="3241424" cy="461665"/>
          </a:xfrm>
          <a:prstGeom prst="rect">
            <a:avLst/>
          </a:prstGeom>
        </p:spPr>
        <p:txBody>
          <a:bodyPr wrap="square">
            <a:spAutoFit/>
          </a:bodyPr>
          <a:lstStyle/>
          <a:p>
            <a:pPr algn="just"/>
            <a:r>
              <a:rPr lang="es-MX" sz="2400" b="1" dirty="0" smtClean="0">
                <a:solidFill>
                  <a:schemeClr val="accent3">
                    <a:lumMod val="75000"/>
                  </a:schemeClr>
                </a:solidFill>
              </a:rPr>
              <a:t>Sentimiento</a:t>
            </a:r>
            <a:endParaRPr lang="es-MX" dirty="0">
              <a:solidFill>
                <a:schemeClr val="accent3">
                  <a:lumMod val="75000"/>
                </a:schemeClr>
              </a:solidFill>
            </a:endParaRPr>
          </a:p>
        </p:txBody>
      </p:sp>
      <p:sp>
        <p:nvSpPr>
          <p:cNvPr id="10" name="9 Rectángulo"/>
          <p:cNvSpPr/>
          <p:nvPr/>
        </p:nvSpPr>
        <p:spPr>
          <a:xfrm>
            <a:off x="359000" y="5934239"/>
            <a:ext cx="8605488" cy="738664"/>
          </a:xfrm>
          <a:prstGeom prst="rect">
            <a:avLst/>
          </a:prstGeom>
        </p:spPr>
        <p:txBody>
          <a:bodyPr wrap="square">
            <a:spAutoFit/>
          </a:bodyPr>
          <a:lstStyle/>
          <a:p>
            <a:pPr algn="just"/>
            <a:endParaRPr lang="es-MX" sz="1400" dirty="0"/>
          </a:p>
          <a:p>
            <a:pPr algn="just"/>
            <a:r>
              <a:rPr lang="es-MX" sz="1400" b="1" dirty="0"/>
              <a:t>Antonio </a:t>
            </a:r>
            <a:r>
              <a:rPr lang="es-MX" sz="1400" b="1" dirty="0" err="1"/>
              <a:t>Damasio</a:t>
            </a:r>
            <a:r>
              <a:rPr lang="es-MX" sz="1400" b="1" dirty="0"/>
              <a:t> (1996</a:t>
            </a:r>
            <a:r>
              <a:rPr lang="es-MX" sz="1400" dirty="0"/>
              <a:t>) señala que </a:t>
            </a:r>
            <a:r>
              <a:rPr lang="es-MX" sz="1400" dirty="0" smtClean="0"/>
              <a:t>la </a:t>
            </a:r>
            <a:r>
              <a:rPr lang="es-MX" sz="1400" dirty="0"/>
              <a:t>diferencia más importante entre los conceptos es que las emociones suceden en el cuerpo, mientras que los sentimientos en la mente. </a:t>
            </a:r>
          </a:p>
        </p:txBody>
      </p:sp>
      <p:sp>
        <p:nvSpPr>
          <p:cNvPr id="30" name="29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de Aprendizaje Socioemocional</a:t>
            </a:r>
            <a:endParaRPr lang="es-MX" dirty="0">
              <a:solidFill>
                <a:schemeClr val="bg1"/>
              </a:solidFill>
            </a:endParaRPr>
          </a:p>
        </p:txBody>
      </p:sp>
    </p:spTree>
    <p:extLst>
      <p:ext uri="{BB962C8B-B14F-4D97-AF65-F5344CB8AC3E}">
        <p14:creationId xmlns:p14="http://schemas.microsoft.com/office/powerpoint/2010/main" val="3471398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347857" y="1052736"/>
            <a:ext cx="825659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descr="Curso de preparación"/>
          <p:cNvPicPr>
            <a:picLocks noChangeAspect="1" noChangeArrowheads="1"/>
          </p:cNvPicPr>
          <p:nvPr/>
        </p:nvPicPr>
        <p:blipFill>
          <a:blip r:embed="rId2" cstate="print"/>
          <a:srcRect/>
          <a:stretch>
            <a:fillRect/>
          </a:stretch>
        </p:blipFill>
        <p:spPr bwMode="auto">
          <a:xfrm>
            <a:off x="582969" y="-27384"/>
            <a:ext cx="1143000" cy="952500"/>
          </a:xfrm>
          <a:prstGeom prst="rect">
            <a:avLst/>
          </a:prstGeom>
          <a:noFill/>
        </p:spPr>
      </p:pic>
      <p:sp>
        <p:nvSpPr>
          <p:cNvPr id="2" name="1 Rectángulo"/>
          <p:cNvSpPr/>
          <p:nvPr/>
        </p:nvSpPr>
        <p:spPr>
          <a:xfrm>
            <a:off x="1725969" y="125700"/>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sp>
        <p:nvSpPr>
          <p:cNvPr id="12" name="11 Rectángulo"/>
          <p:cNvSpPr/>
          <p:nvPr/>
        </p:nvSpPr>
        <p:spPr>
          <a:xfrm>
            <a:off x="347857" y="1114735"/>
            <a:ext cx="3241424" cy="369332"/>
          </a:xfrm>
          <a:prstGeom prst="rect">
            <a:avLst/>
          </a:prstGeom>
        </p:spPr>
        <p:txBody>
          <a:bodyPr wrap="square">
            <a:spAutoFit/>
          </a:bodyPr>
          <a:lstStyle/>
          <a:p>
            <a:pPr algn="just"/>
            <a:r>
              <a:rPr lang="es-MX" b="1" dirty="0" smtClean="0"/>
              <a:t>Que son las habilidades ?</a:t>
            </a:r>
            <a:endParaRPr lang="es-MX" dirty="0"/>
          </a:p>
        </p:txBody>
      </p:sp>
      <p:sp>
        <p:nvSpPr>
          <p:cNvPr id="3" name="2 Rectángulo"/>
          <p:cNvSpPr/>
          <p:nvPr/>
        </p:nvSpPr>
        <p:spPr>
          <a:xfrm>
            <a:off x="1043608" y="1484067"/>
            <a:ext cx="7128792" cy="1200329"/>
          </a:xfrm>
          <a:prstGeom prst="rect">
            <a:avLst/>
          </a:prstGeom>
        </p:spPr>
        <p:txBody>
          <a:bodyPr wrap="square">
            <a:spAutoFit/>
          </a:bodyPr>
          <a:lstStyle/>
          <a:p>
            <a:pPr algn="just"/>
            <a:r>
              <a:rPr lang="es-MX" dirty="0"/>
              <a:t>E</a:t>
            </a:r>
            <a:r>
              <a:rPr lang="es-MX" dirty="0" smtClean="0"/>
              <a:t>s </a:t>
            </a:r>
            <a:r>
              <a:rPr lang="es-MX" dirty="0"/>
              <a:t>cuando una capacidad se manifiesta y permite la aplicación del conocimiento sobre una realidad específica para su transformación. Implica el talento de alguien, el conocimiento y la experiencia para lograr algo mental o físico. </a:t>
            </a:r>
          </a:p>
        </p:txBody>
      </p:sp>
      <p:sp>
        <p:nvSpPr>
          <p:cNvPr id="22" name="21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4" name="3 Rectángulo"/>
          <p:cNvSpPr/>
          <p:nvPr/>
        </p:nvSpPr>
        <p:spPr>
          <a:xfrm>
            <a:off x="967186" y="3429000"/>
            <a:ext cx="7205214" cy="1200329"/>
          </a:xfrm>
          <a:prstGeom prst="rect">
            <a:avLst/>
          </a:prstGeom>
        </p:spPr>
        <p:txBody>
          <a:bodyPr wrap="square">
            <a:spAutoFit/>
          </a:bodyPr>
          <a:lstStyle/>
          <a:p>
            <a:pPr algn="just"/>
            <a:r>
              <a:rPr lang="es-MX" dirty="0" smtClean="0"/>
              <a:t>Es la </a:t>
            </a:r>
            <a:r>
              <a:rPr lang="es-MX" dirty="0"/>
              <a:t>integración de habilidades, conocimientos y actitudes en un contexto específico. Esta estructura reordena y enriquece los planes de estudio existentes y se adapta a sus objetivos; no busca reemplazarlos, sino complementarlos y especificarlos. </a:t>
            </a:r>
          </a:p>
        </p:txBody>
      </p:sp>
      <p:sp>
        <p:nvSpPr>
          <p:cNvPr id="11" name="10 Rectángulo"/>
          <p:cNvSpPr/>
          <p:nvPr/>
        </p:nvSpPr>
        <p:spPr>
          <a:xfrm>
            <a:off x="462337" y="3140968"/>
            <a:ext cx="3241424" cy="369332"/>
          </a:xfrm>
          <a:prstGeom prst="rect">
            <a:avLst/>
          </a:prstGeom>
        </p:spPr>
        <p:txBody>
          <a:bodyPr wrap="square">
            <a:spAutoFit/>
          </a:bodyPr>
          <a:lstStyle/>
          <a:p>
            <a:pPr algn="just"/>
            <a:r>
              <a:rPr lang="es-MX" b="1" dirty="0" smtClean="0"/>
              <a:t>Que son las Competencias?</a:t>
            </a:r>
            <a:endParaRPr lang="es-MX" dirty="0"/>
          </a:p>
        </p:txBody>
      </p:sp>
      <p:sp>
        <p:nvSpPr>
          <p:cNvPr id="6" name="5 Rectángulo"/>
          <p:cNvSpPr/>
          <p:nvPr/>
        </p:nvSpPr>
        <p:spPr>
          <a:xfrm>
            <a:off x="462337" y="5013176"/>
            <a:ext cx="7710063" cy="923330"/>
          </a:xfrm>
          <a:prstGeom prst="rect">
            <a:avLst/>
          </a:prstGeom>
        </p:spPr>
        <p:txBody>
          <a:bodyPr wrap="square">
            <a:spAutoFit/>
          </a:bodyPr>
          <a:lstStyle/>
          <a:p>
            <a:pPr algn="just"/>
            <a:r>
              <a:rPr lang="es-MX" b="1" dirty="0"/>
              <a:t>Competencias emocionales: </a:t>
            </a:r>
            <a:r>
              <a:rPr lang="es-MX" dirty="0"/>
              <a:t>es un conjunto de conocimientos, capacidades, habilidades y actitudes necesarias para comprender, expresar y regular de forma apropiada los fenómenos emocionales. </a:t>
            </a:r>
          </a:p>
        </p:txBody>
      </p:sp>
    </p:spTree>
    <p:extLst>
      <p:ext uri="{BB962C8B-B14F-4D97-AF65-F5344CB8AC3E}">
        <p14:creationId xmlns:p14="http://schemas.microsoft.com/office/powerpoint/2010/main" val="3229252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2928926" y="2132856"/>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10" descr="C:\Users\Ordaz\Desktop\Promoción 2015\logo nuevo promo 2015.jpg"/>
          <p:cNvPicPr>
            <a:picLocks noChangeAspect="1" noChangeArrowheads="1"/>
          </p:cNvPicPr>
          <p:nvPr/>
        </p:nvPicPr>
        <p:blipFill>
          <a:blip r:embed="rId2" cstate="print"/>
          <a:srcRect/>
          <a:stretch>
            <a:fillRect/>
          </a:stretch>
        </p:blipFill>
        <p:spPr bwMode="auto">
          <a:xfrm>
            <a:off x="5652120" y="694501"/>
            <a:ext cx="2500330" cy="2500330"/>
          </a:xfrm>
          <a:prstGeom prst="rect">
            <a:avLst/>
          </a:prstGeom>
          <a:noFill/>
        </p:spPr>
      </p:pic>
      <p:pic>
        <p:nvPicPr>
          <p:cNvPr id="9" name="Picture 2" descr="Curso de preparación"/>
          <p:cNvPicPr>
            <a:picLocks noChangeAspect="1" noChangeArrowheads="1"/>
          </p:cNvPicPr>
          <p:nvPr/>
        </p:nvPicPr>
        <p:blipFill>
          <a:blip r:embed="rId3" cstate="print"/>
          <a:srcRect/>
          <a:stretch>
            <a:fillRect/>
          </a:stretch>
        </p:blipFill>
        <p:spPr bwMode="auto">
          <a:xfrm>
            <a:off x="88515" y="1944666"/>
            <a:ext cx="1143000" cy="952500"/>
          </a:xfrm>
          <a:prstGeom prst="rect">
            <a:avLst/>
          </a:prstGeom>
          <a:noFill/>
        </p:spPr>
      </p:pic>
      <p:sp>
        <p:nvSpPr>
          <p:cNvPr id="2" name="1 Rectángulo"/>
          <p:cNvSpPr/>
          <p:nvPr/>
        </p:nvSpPr>
        <p:spPr>
          <a:xfrm>
            <a:off x="1056099" y="2509752"/>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1676415" y="4509120"/>
            <a:ext cx="2565698"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22" name="21 Grupo"/>
          <p:cNvGrpSpPr/>
          <p:nvPr/>
        </p:nvGrpSpPr>
        <p:grpSpPr>
          <a:xfrm>
            <a:off x="623752" y="5073568"/>
            <a:ext cx="8001649" cy="925915"/>
            <a:chOff x="179512" y="4869160"/>
            <a:chExt cx="8001649" cy="925915"/>
          </a:xfrm>
        </p:grpSpPr>
        <p:sp>
          <p:nvSpPr>
            <p:cNvPr id="25" name="24 Rectángulo redondeado"/>
            <p:cNvSpPr/>
            <p:nvPr/>
          </p:nvSpPr>
          <p:spPr>
            <a:xfrm>
              <a:off x="179512" y="4885000"/>
              <a:ext cx="1520929" cy="91007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25 CuadroTexto"/>
            <p:cNvSpPr txBox="1"/>
            <p:nvPr/>
          </p:nvSpPr>
          <p:spPr>
            <a:xfrm>
              <a:off x="188273" y="4920526"/>
              <a:ext cx="1592938" cy="830997"/>
            </a:xfrm>
            <a:prstGeom prst="rect">
              <a:avLst/>
            </a:prstGeom>
            <a:noFill/>
          </p:spPr>
          <p:txBody>
            <a:bodyPr wrap="square" rtlCol="0">
              <a:spAutoFit/>
            </a:bodyPr>
            <a:lstStyle/>
            <a:p>
              <a:pPr algn="ctr"/>
              <a:r>
                <a:rPr lang="es-MX" sz="1400" dirty="0">
                  <a:solidFill>
                    <a:schemeClr val="bg1"/>
                  </a:solidFill>
                </a:rPr>
                <a:t>Entender y manejar las emociones</a:t>
              </a:r>
              <a:r>
                <a:rPr lang="es-MX" sz="2000" dirty="0" smtClean="0">
                  <a:solidFill>
                    <a:schemeClr val="bg1"/>
                  </a:solidFill>
                </a:rPr>
                <a:t>.</a:t>
              </a:r>
              <a:endParaRPr lang="es-MX" dirty="0"/>
            </a:p>
          </p:txBody>
        </p:sp>
        <p:sp>
          <p:nvSpPr>
            <p:cNvPr id="27" name="26 Rectángulo redondeado"/>
            <p:cNvSpPr/>
            <p:nvPr/>
          </p:nvSpPr>
          <p:spPr>
            <a:xfrm>
              <a:off x="3212609" y="4873385"/>
              <a:ext cx="1621168" cy="91007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27 CuadroTexto"/>
            <p:cNvSpPr txBox="1"/>
            <p:nvPr/>
          </p:nvSpPr>
          <p:spPr>
            <a:xfrm>
              <a:off x="3284617" y="4940851"/>
              <a:ext cx="1378685" cy="738664"/>
            </a:xfrm>
            <a:prstGeom prst="rect">
              <a:avLst/>
            </a:prstGeom>
            <a:noFill/>
          </p:spPr>
          <p:txBody>
            <a:bodyPr wrap="square" rtlCol="0">
              <a:spAutoFit/>
            </a:bodyPr>
            <a:lstStyle/>
            <a:p>
              <a:pPr algn="ctr"/>
              <a:r>
                <a:rPr lang="es-MX" sz="1400" dirty="0" smtClean="0">
                  <a:solidFill>
                    <a:schemeClr val="bg1"/>
                  </a:solidFill>
                </a:rPr>
                <a:t>Sentir y mostrar empatía hacia los demás</a:t>
              </a:r>
              <a:endParaRPr lang="es-MX" dirty="0"/>
            </a:p>
          </p:txBody>
        </p:sp>
        <p:sp>
          <p:nvSpPr>
            <p:cNvPr id="29" name="28 Rectángulo redondeado"/>
            <p:cNvSpPr/>
            <p:nvPr/>
          </p:nvSpPr>
          <p:spPr>
            <a:xfrm>
              <a:off x="4841079" y="4873384"/>
              <a:ext cx="1611890" cy="91007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29 CuadroTexto"/>
            <p:cNvSpPr txBox="1"/>
            <p:nvPr/>
          </p:nvSpPr>
          <p:spPr>
            <a:xfrm>
              <a:off x="4841080" y="4908910"/>
              <a:ext cx="1627312" cy="738664"/>
            </a:xfrm>
            <a:prstGeom prst="rect">
              <a:avLst/>
            </a:prstGeom>
            <a:noFill/>
          </p:spPr>
          <p:txBody>
            <a:bodyPr wrap="square" rtlCol="0">
              <a:spAutoFit/>
            </a:bodyPr>
            <a:lstStyle/>
            <a:p>
              <a:pPr algn="ctr"/>
              <a:r>
                <a:rPr lang="es-MX" sz="1400" dirty="0" smtClean="0">
                  <a:solidFill>
                    <a:schemeClr val="bg1"/>
                  </a:solidFill>
                </a:rPr>
                <a:t>Establecer  y mantener relaciones positivas </a:t>
              </a:r>
              <a:endParaRPr lang="es-MX" dirty="0"/>
            </a:p>
          </p:txBody>
        </p:sp>
        <p:sp>
          <p:nvSpPr>
            <p:cNvPr id="31" name="30 Rectángulo redondeado"/>
            <p:cNvSpPr/>
            <p:nvPr/>
          </p:nvSpPr>
          <p:spPr>
            <a:xfrm>
              <a:off x="6468392" y="4869160"/>
              <a:ext cx="1712769" cy="91007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31 CuadroTexto"/>
            <p:cNvSpPr txBox="1"/>
            <p:nvPr/>
          </p:nvSpPr>
          <p:spPr>
            <a:xfrm>
              <a:off x="6540399" y="5084287"/>
              <a:ext cx="1640762" cy="523220"/>
            </a:xfrm>
            <a:prstGeom prst="rect">
              <a:avLst/>
            </a:prstGeom>
            <a:noFill/>
          </p:spPr>
          <p:txBody>
            <a:bodyPr wrap="square" rtlCol="0">
              <a:spAutoFit/>
            </a:bodyPr>
            <a:lstStyle/>
            <a:p>
              <a:pPr algn="ctr"/>
              <a:r>
                <a:rPr lang="es-MX" sz="1400" dirty="0" smtClean="0">
                  <a:solidFill>
                    <a:schemeClr val="bg1"/>
                  </a:solidFill>
                </a:rPr>
                <a:t>Tomar decisiones responsablemente .</a:t>
              </a:r>
              <a:endParaRPr lang="es-MX" dirty="0"/>
            </a:p>
          </p:txBody>
        </p:sp>
        <p:sp>
          <p:nvSpPr>
            <p:cNvPr id="33" name="32 Rectángulo redondeado"/>
            <p:cNvSpPr/>
            <p:nvPr/>
          </p:nvSpPr>
          <p:spPr>
            <a:xfrm>
              <a:off x="1700442" y="4883803"/>
              <a:ext cx="1520929" cy="9100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33 CuadroTexto"/>
            <p:cNvSpPr txBox="1"/>
            <p:nvPr/>
          </p:nvSpPr>
          <p:spPr>
            <a:xfrm>
              <a:off x="1628433" y="4928550"/>
              <a:ext cx="1592938" cy="738664"/>
            </a:xfrm>
            <a:prstGeom prst="rect">
              <a:avLst/>
            </a:prstGeom>
            <a:noFill/>
          </p:spPr>
          <p:txBody>
            <a:bodyPr wrap="square" rtlCol="0">
              <a:spAutoFit/>
            </a:bodyPr>
            <a:lstStyle/>
            <a:p>
              <a:pPr algn="ctr"/>
              <a:r>
                <a:rPr lang="es-MX" sz="1400" dirty="0" smtClean="0">
                  <a:solidFill>
                    <a:schemeClr val="bg1"/>
                  </a:solidFill>
                </a:rPr>
                <a:t>Establecer y alcanzar metas positivas.</a:t>
              </a:r>
              <a:endParaRPr lang="es-MX" dirty="0"/>
            </a:p>
          </p:txBody>
        </p:sp>
      </p:grpSp>
      <p:sp>
        <p:nvSpPr>
          <p:cNvPr id="35" name="34 Rectángulo"/>
          <p:cNvSpPr/>
          <p:nvPr/>
        </p:nvSpPr>
        <p:spPr>
          <a:xfrm>
            <a:off x="3003812" y="3789040"/>
            <a:ext cx="6377090" cy="369332"/>
          </a:xfrm>
          <a:prstGeom prst="rect">
            <a:avLst/>
          </a:prstGeom>
        </p:spPr>
        <p:txBody>
          <a:bodyPr wrap="square">
            <a:spAutoFit/>
          </a:bodyPr>
          <a:lstStyle/>
          <a:p>
            <a:r>
              <a:rPr lang="es-MX" dirty="0"/>
              <a:t>son herramientas a través de las cuales las personas pueden:</a:t>
            </a:r>
          </a:p>
        </p:txBody>
      </p:sp>
      <p:sp>
        <p:nvSpPr>
          <p:cNvPr id="36" name="35 Rectángulo"/>
          <p:cNvSpPr/>
          <p:nvPr/>
        </p:nvSpPr>
        <p:spPr>
          <a:xfrm>
            <a:off x="2981373" y="3136322"/>
            <a:ext cx="1662635" cy="523220"/>
          </a:xfrm>
          <a:prstGeom prst="rect">
            <a:avLst/>
          </a:prstGeom>
        </p:spPr>
        <p:txBody>
          <a:bodyPr wrap="none">
            <a:spAutoFit/>
          </a:bodyPr>
          <a:lstStyle/>
          <a:p>
            <a:pPr algn="ctr"/>
            <a:r>
              <a:rPr lang="es-MX" sz="2800" b="1" dirty="0" smtClean="0">
                <a:solidFill>
                  <a:schemeClr val="accent3">
                    <a:lumMod val="50000"/>
                  </a:schemeClr>
                </a:solidFill>
                <a:ea typeface="KaiTi" panose="02010609060101010101" pitchFamily="49" charset="-122"/>
              </a:rPr>
              <a:t>Que son ?</a:t>
            </a:r>
            <a:endParaRPr lang="es-MX" sz="2800" b="1" dirty="0">
              <a:solidFill>
                <a:schemeClr val="accent3">
                  <a:lumMod val="50000"/>
                </a:schemeClr>
              </a:solidFill>
              <a:ea typeface="KaiTi" panose="02010609060101010101" pitchFamily="49" charset="-122"/>
            </a:endParaRPr>
          </a:p>
        </p:txBody>
      </p:sp>
      <p:sp>
        <p:nvSpPr>
          <p:cNvPr id="37" name="36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Tree>
    <p:extLst>
      <p:ext uri="{BB962C8B-B14F-4D97-AF65-F5344CB8AC3E}">
        <p14:creationId xmlns:p14="http://schemas.microsoft.com/office/powerpoint/2010/main" val="2294332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2987824" y="1919690"/>
            <a:ext cx="0" cy="4173606"/>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descr="Curso de preparación"/>
          <p:cNvPicPr>
            <a:picLocks noChangeAspect="1" noChangeArrowheads="1"/>
          </p:cNvPicPr>
          <p:nvPr/>
        </p:nvPicPr>
        <p:blipFill>
          <a:blip r:embed="rId2" cstate="print"/>
          <a:srcRect/>
          <a:stretch>
            <a:fillRect/>
          </a:stretch>
        </p:blipFill>
        <p:spPr bwMode="auto">
          <a:xfrm>
            <a:off x="64511" y="3156762"/>
            <a:ext cx="1143000" cy="952500"/>
          </a:xfrm>
          <a:prstGeom prst="rect">
            <a:avLst/>
          </a:prstGeom>
          <a:noFill/>
        </p:spPr>
      </p:pic>
      <p:sp>
        <p:nvSpPr>
          <p:cNvPr id="2" name="1 Rectángulo"/>
          <p:cNvSpPr/>
          <p:nvPr/>
        </p:nvSpPr>
        <p:spPr>
          <a:xfrm>
            <a:off x="1154469" y="3309846"/>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sp>
        <p:nvSpPr>
          <p:cNvPr id="3" name="2 Rectángulo"/>
          <p:cNvSpPr/>
          <p:nvPr/>
        </p:nvSpPr>
        <p:spPr>
          <a:xfrm>
            <a:off x="3131840" y="3573016"/>
            <a:ext cx="5040560" cy="1477328"/>
          </a:xfrm>
          <a:prstGeom prst="rect">
            <a:avLst/>
          </a:prstGeom>
        </p:spPr>
        <p:txBody>
          <a:bodyPr wrap="square">
            <a:spAutoFit/>
          </a:bodyPr>
          <a:lstStyle/>
          <a:p>
            <a:pPr algn="just"/>
            <a:r>
              <a:rPr lang="es-MX" dirty="0"/>
              <a:t>E</a:t>
            </a:r>
            <a:r>
              <a:rPr lang="es-MX" dirty="0" smtClean="0"/>
              <a:t>l </a:t>
            </a:r>
            <a:r>
              <a:rPr lang="es-MX" dirty="0"/>
              <a:t>desarrollo de habilidades socioemocionales se posiciona como una estrategia integral para </a:t>
            </a:r>
            <a:r>
              <a:rPr lang="es-MX" b="1" dirty="0">
                <a:solidFill>
                  <a:schemeClr val="accent6">
                    <a:lumMod val="75000"/>
                  </a:schemeClr>
                </a:solidFill>
              </a:rPr>
              <a:t>prevenir conductas de riesgo</a:t>
            </a:r>
            <a:r>
              <a:rPr lang="es-MX" dirty="0"/>
              <a:t>, </a:t>
            </a:r>
            <a:r>
              <a:rPr lang="es-MX" dirty="0">
                <a:solidFill>
                  <a:schemeClr val="accent6">
                    <a:lumMod val="75000"/>
                  </a:schemeClr>
                </a:solidFill>
              </a:rPr>
              <a:t>reducir la violencia escolar</a:t>
            </a:r>
            <a:r>
              <a:rPr lang="es-MX" dirty="0"/>
              <a:t>, y </a:t>
            </a:r>
            <a:r>
              <a:rPr lang="es-MX" dirty="0">
                <a:solidFill>
                  <a:schemeClr val="accent6">
                    <a:lumMod val="75000"/>
                  </a:schemeClr>
                </a:solidFill>
              </a:rPr>
              <a:t>empoderar a los jóvenes para que tomen decisiones de manera asertiva y responsable</a:t>
            </a:r>
          </a:p>
        </p:txBody>
      </p: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pic>
        <p:nvPicPr>
          <p:cNvPr id="10" name="Picture 10" descr="C:\Users\Ordaz\Desktop\Promoción 2015\logo nuevo promo 2015.jpg"/>
          <p:cNvPicPr>
            <a:picLocks noChangeAspect="1" noChangeArrowheads="1"/>
          </p:cNvPicPr>
          <p:nvPr/>
        </p:nvPicPr>
        <p:blipFill>
          <a:blip r:embed="rId3" cstate="print"/>
          <a:srcRect/>
          <a:stretch>
            <a:fillRect/>
          </a:stretch>
        </p:blipFill>
        <p:spPr bwMode="auto">
          <a:xfrm>
            <a:off x="5652120" y="980728"/>
            <a:ext cx="2500330" cy="2500330"/>
          </a:xfrm>
          <a:prstGeom prst="rect">
            <a:avLst/>
          </a:prstGeom>
          <a:noFill/>
        </p:spPr>
      </p:pic>
    </p:spTree>
    <p:extLst>
      <p:ext uri="{BB962C8B-B14F-4D97-AF65-F5344CB8AC3E}">
        <p14:creationId xmlns:p14="http://schemas.microsoft.com/office/powerpoint/2010/main" val="2181357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2987824" y="1919690"/>
            <a:ext cx="0" cy="4173606"/>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descr="Curso de preparación"/>
          <p:cNvPicPr>
            <a:picLocks noChangeAspect="1" noChangeArrowheads="1"/>
          </p:cNvPicPr>
          <p:nvPr/>
        </p:nvPicPr>
        <p:blipFill>
          <a:blip r:embed="rId2" cstate="print"/>
          <a:srcRect/>
          <a:stretch>
            <a:fillRect/>
          </a:stretch>
        </p:blipFill>
        <p:spPr bwMode="auto">
          <a:xfrm>
            <a:off x="64511" y="3156762"/>
            <a:ext cx="1143000" cy="952500"/>
          </a:xfrm>
          <a:prstGeom prst="rect">
            <a:avLst/>
          </a:prstGeom>
          <a:noFill/>
        </p:spPr>
      </p:pic>
      <p:sp>
        <p:nvSpPr>
          <p:cNvPr id="2" name="1 Rectángulo"/>
          <p:cNvSpPr/>
          <p:nvPr/>
        </p:nvSpPr>
        <p:spPr>
          <a:xfrm>
            <a:off x="1154469" y="3309846"/>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sp>
        <p:nvSpPr>
          <p:cNvPr id="11" name="10 Rectángulo"/>
          <p:cNvSpPr/>
          <p:nvPr/>
        </p:nvSpPr>
        <p:spPr>
          <a:xfrm>
            <a:off x="2987824" y="1412776"/>
            <a:ext cx="5832648" cy="4801314"/>
          </a:xfrm>
          <a:prstGeom prst="rect">
            <a:avLst/>
          </a:prstGeom>
        </p:spPr>
        <p:txBody>
          <a:bodyPr wrap="square">
            <a:spAutoFit/>
          </a:bodyPr>
          <a:lstStyle/>
          <a:p>
            <a:pPr algn="just"/>
            <a:endParaRPr lang="es-MX" dirty="0"/>
          </a:p>
          <a:p>
            <a:pPr marL="285750" indent="-285750" algn="just">
              <a:buFont typeface="Wingdings" pitchFamily="2" charset="2"/>
              <a:buChar char="ü"/>
            </a:pPr>
            <a:r>
              <a:rPr lang="es-MX" b="1" i="1" dirty="0" smtClean="0">
                <a:solidFill>
                  <a:schemeClr val="accent6">
                    <a:lumMod val="75000"/>
                  </a:schemeClr>
                </a:solidFill>
              </a:rPr>
              <a:t>Se </a:t>
            </a:r>
            <a:r>
              <a:rPr lang="es-MX" b="1" i="1" dirty="0">
                <a:solidFill>
                  <a:schemeClr val="accent6">
                    <a:lumMod val="75000"/>
                  </a:schemeClr>
                </a:solidFill>
              </a:rPr>
              <a:t>asocian con trayectorias académicas, personales y laborales más exitosas</a:t>
            </a:r>
            <a:r>
              <a:rPr lang="es-MX" dirty="0"/>
              <a:t>: los estudios demuestran que en el largo plazo estas habilidades se asocian con menor probabilidad de desempleo, encarcelamiento, o divorcio</a:t>
            </a:r>
            <a:r>
              <a:rPr lang="es-MX" dirty="0" smtClean="0"/>
              <a:t>.</a:t>
            </a:r>
          </a:p>
          <a:p>
            <a:pPr marL="285750" indent="-285750" algn="just">
              <a:buFont typeface="Wingdings" pitchFamily="2" charset="2"/>
              <a:buChar char="ü"/>
            </a:pPr>
            <a:endParaRPr lang="es-MX" dirty="0"/>
          </a:p>
          <a:p>
            <a:pPr marL="285750" indent="-285750" algn="just">
              <a:buFont typeface="Wingdings" pitchFamily="2" charset="2"/>
              <a:buChar char="ü"/>
            </a:pPr>
            <a:r>
              <a:rPr lang="es-MX" b="1" dirty="0">
                <a:solidFill>
                  <a:schemeClr val="accent6">
                    <a:lumMod val="75000"/>
                  </a:schemeClr>
                </a:solidFill>
              </a:rPr>
              <a:t>Se asocian con un mayor y mejor aprendizaje</a:t>
            </a:r>
            <a:r>
              <a:rPr lang="es-MX" dirty="0"/>
              <a:t>: el desarrollo de habilidades socioemocionales contribuye a desarrollar más habilidades, tanto cognitivas como socioemocionales, creando círculos virtuosos</a:t>
            </a:r>
            <a:r>
              <a:rPr lang="es-MX" dirty="0" smtClean="0"/>
              <a:t>.</a:t>
            </a:r>
          </a:p>
          <a:p>
            <a:pPr algn="just"/>
            <a:endParaRPr lang="es-MX" dirty="0"/>
          </a:p>
          <a:p>
            <a:pPr marL="285750" indent="-285750" algn="just">
              <a:buFont typeface="Wingdings" pitchFamily="2" charset="2"/>
              <a:buChar char="ü"/>
            </a:pPr>
            <a:r>
              <a:rPr lang="es-MX" dirty="0"/>
              <a:t>El mercado laboral demanda este tipo de habilidades con mayor frecuencia. En el caso de México, la evidencia señala que las </a:t>
            </a:r>
            <a:r>
              <a:rPr lang="es-MX" b="1" i="1" dirty="0">
                <a:solidFill>
                  <a:schemeClr val="accent6">
                    <a:lumMod val="75000"/>
                  </a:schemeClr>
                </a:solidFill>
              </a:rPr>
              <a:t>habilidades que más demandan los empleadores, incluso por encima de habilidades técnicas, son el trabajo en equipo, la capacidad para relacionarse con los demás, entre otras.</a:t>
            </a:r>
          </a:p>
        </p:txBody>
      </p: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Tree>
    <p:extLst>
      <p:ext uri="{BB962C8B-B14F-4D97-AF65-F5344CB8AC3E}">
        <p14:creationId xmlns:p14="http://schemas.microsoft.com/office/powerpoint/2010/main" val="3398039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347857" y="1052736"/>
            <a:ext cx="825659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descr="Curso de preparación"/>
          <p:cNvPicPr>
            <a:picLocks noChangeAspect="1" noChangeArrowheads="1"/>
          </p:cNvPicPr>
          <p:nvPr/>
        </p:nvPicPr>
        <p:blipFill>
          <a:blip r:embed="rId2" cstate="print"/>
          <a:srcRect/>
          <a:stretch>
            <a:fillRect/>
          </a:stretch>
        </p:blipFill>
        <p:spPr bwMode="auto">
          <a:xfrm>
            <a:off x="582969" y="-27384"/>
            <a:ext cx="1143000" cy="952500"/>
          </a:xfrm>
          <a:prstGeom prst="rect">
            <a:avLst/>
          </a:prstGeom>
          <a:noFill/>
        </p:spPr>
      </p:pic>
      <p:sp>
        <p:nvSpPr>
          <p:cNvPr id="2" name="1 Rectángulo"/>
          <p:cNvSpPr/>
          <p:nvPr/>
        </p:nvSpPr>
        <p:spPr>
          <a:xfrm>
            <a:off x="1725969" y="125700"/>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pic>
        <p:nvPicPr>
          <p:cNvPr id="1026" name="Picture 2" descr="Resultado de imagen para dimensiones construye 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590" y="1752397"/>
            <a:ext cx="1074066" cy="131875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677622" y="1778485"/>
            <a:ext cx="3902490" cy="1477328"/>
          </a:xfrm>
          <a:prstGeom prst="rect">
            <a:avLst/>
          </a:prstGeom>
        </p:spPr>
        <p:txBody>
          <a:bodyPr wrap="square">
            <a:spAutoFit/>
          </a:bodyPr>
          <a:lstStyle/>
          <a:p>
            <a:pPr algn="just"/>
            <a:r>
              <a:rPr lang="es-MX" b="1" dirty="0"/>
              <a:t>Es la capacidad para identificar, entender y manejar tanto las emociones propias como las de los demás. </a:t>
            </a:r>
          </a:p>
          <a:p>
            <a:endParaRPr lang="es-MX" dirty="0"/>
          </a:p>
        </p:txBody>
      </p:sp>
      <p:sp>
        <p:nvSpPr>
          <p:cNvPr id="6" name="5 Rectángulo"/>
          <p:cNvSpPr/>
          <p:nvPr/>
        </p:nvSpPr>
        <p:spPr>
          <a:xfrm>
            <a:off x="6102424" y="1383605"/>
            <a:ext cx="2286000" cy="1754326"/>
          </a:xfrm>
          <a:prstGeom prst="rect">
            <a:avLst/>
          </a:prstGeom>
        </p:spPr>
        <p:txBody>
          <a:bodyPr wrap="square">
            <a:spAutoFit/>
          </a:bodyPr>
          <a:lstStyle/>
          <a:p>
            <a:endParaRPr lang="es-MX" dirty="0"/>
          </a:p>
          <a:p>
            <a:pPr marL="285750" indent="-285750">
              <a:buFont typeface="Arial" pitchFamily="34" charset="0"/>
              <a:buChar char="•"/>
            </a:pPr>
            <a:r>
              <a:rPr lang="es-MX" b="1" dirty="0"/>
              <a:t>Autoconciencia </a:t>
            </a:r>
            <a:endParaRPr lang="es-MX" dirty="0"/>
          </a:p>
          <a:p>
            <a:endParaRPr lang="es-MX" dirty="0"/>
          </a:p>
          <a:p>
            <a:r>
              <a:rPr lang="es-MX" dirty="0"/>
              <a:t>•</a:t>
            </a:r>
            <a:r>
              <a:rPr lang="es-MX" b="1" dirty="0"/>
              <a:t>Autorregulación </a:t>
            </a:r>
            <a:endParaRPr lang="es-MX" dirty="0"/>
          </a:p>
          <a:p>
            <a:endParaRPr lang="es-MX" dirty="0"/>
          </a:p>
          <a:p>
            <a:r>
              <a:rPr lang="es-MX" dirty="0"/>
              <a:t>•</a:t>
            </a:r>
            <a:r>
              <a:rPr lang="es-MX" b="1" dirty="0"/>
              <a:t>Determinación </a:t>
            </a:r>
            <a:endParaRPr lang="es-MX" dirty="0"/>
          </a:p>
        </p:txBody>
      </p:sp>
      <p:sp>
        <p:nvSpPr>
          <p:cNvPr id="12" name="11 Rectángulo"/>
          <p:cNvSpPr/>
          <p:nvPr/>
        </p:nvSpPr>
        <p:spPr>
          <a:xfrm>
            <a:off x="2861840" y="1132155"/>
            <a:ext cx="1534053" cy="369332"/>
          </a:xfrm>
          <a:prstGeom prst="rect">
            <a:avLst/>
          </a:prstGeom>
        </p:spPr>
        <p:txBody>
          <a:bodyPr wrap="square">
            <a:spAutoFit/>
          </a:bodyPr>
          <a:lstStyle/>
          <a:p>
            <a:pPr algn="just"/>
            <a:r>
              <a:rPr lang="es-MX" b="1" dirty="0" smtClean="0"/>
              <a:t>Dimensiones</a:t>
            </a:r>
            <a:endParaRPr lang="es-MX" dirty="0"/>
          </a:p>
        </p:txBody>
      </p:sp>
      <p:sp>
        <p:nvSpPr>
          <p:cNvPr id="13" name="12 Rectángulo"/>
          <p:cNvSpPr/>
          <p:nvPr/>
        </p:nvSpPr>
        <p:spPr>
          <a:xfrm>
            <a:off x="5868144" y="1167581"/>
            <a:ext cx="2286000" cy="646331"/>
          </a:xfrm>
          <a:prstGeom prst="rect">
            <a:avLst/>
          </a:prstGeom>
        </p:spPr>
        <p:txBody>
          <a:bodyPr wrap="square">
            <a:spAutoFit/>
          </a:bodyPr>
          <a:lstStyle/>
          <a:p>
            <a:pPr algn="just"/>
            <a:r>
              <a:rPr lang="es-MX" b="1" dirty="0" smtClean="0"/>
              <a:t>Habilidad específica</a:t>
            </a:r>
          </a:p>
          <a:p>
            <a:pPr algn="just"/>
            <a:endParaRPr lang="es-MX" b="1" dirty="0"/>
          </a:p>
        </p:txBody>
      </p:sp>
      <p:cxnSp>
        <p:nvCxnSpPr>
          <p:cNvPr id="14" name="13 Conector recto"/>
          <p:cNvCxnSpPr/>
          <p:nvPr/>
        </p:nvCxnSpPr>
        <p:spPr>
          <a:xfrm flipV="1">
            <a:off x="347857" y="1516880"/>
            <a:ext cx="7968559" cy="10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V="1">
            <a:off x="347856" y="3399829"/>
            <a:ext cx="7968559" cy="10741"/>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Resultado de imagen para dimensiones construye 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590" y="3648703"/>
            <a:ext cx="1083073" cy="1146459"/>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1779208" y="3607856"/>
            <a:ext cx="3872912" cy="1477328"/>
          </a:xfrm>
          <a:prstGeom prst="rect">
            <a:avLst/>
          </a:prstGeom>
        </p:spPr>
        <p:txBody>
          <a:bodyPr wrap="square">
            <a:spAutoFit/>
          </a:bodyPr>
          <a:lstStyle/>
          <a:p>
            <a:pPr algn="just"/>
            <a:r>
              <a:rPr lang="es-MX" b="1" dirty="0"/>
              <a:t>Se refiere a la capacidad para apreciar y potenciar el valor de relacionarse con los demás, desarrollar y mantener relaciones positivas, y sentir empatía. </a:t>
            </a:r>
          </a:p>
          <a:p>
            <a:pPr algn="just"/>
            <a:endParaRPr lang="es-MX" dirty="0"/>
          </a:p>
        </p:txBody>
      </p:sp>
      <p:sp>
        <p:nvSpPr>
          <p:cNvPr id="17" name="16 Rectángulo"/>
          <p:cNvSpPr/>
          <p:nvPr/>
        </p:nvSpPr>
        <p:spPr>
          <a:xfrm>
            <a:off x="6030415" y="3596824"/>
            <a:ext cx="4572000" cy="1200329"/>
          </a:xfrm>
          <a:prstGeom prst="rect">
            <a:avLst/>
          </a:prstGeom>
        </p:spPr>
        <p:txBody>
          <a:bodyPr>
            <a:spAutoFit/>
          </a:bodyPr>
          <a:lstStyle/>
          <a:p>
            <a:endParaRPr lang="es-MX" dirty="0"/>
          </a:p>
          <a:p>
            <a:pPr marL="285750" indent="-285750">
              <a:buFont typeface="Arial" pitchFamily="34" charset="0"/>
              <a:buChar char="•"/>
            </a:pPr>
            <a:r>
              <a:rPr lang="es-MX" b="1" dirty="0" smtClean="0"/>
              <a:t>Conciencia </a:t>
            </a:r>
            <a:r>
              <a:rPr lang="es-MX" b="1" dirty="0"/>
              <a:t>social </a:t>
            </a:r>
            <a:endParaRPr lang="es-MX" dirty="0"/>
          </a:p>
          <a:p>
            <a:endParaRPr lang="es-MX" dirty="0"/>
          </a:p>
          <a:p>
            <a:r>
              <a:rPr lang="es-MX" dirty="0"/>
              <a:t>•</a:t>
            </a:r>
            <a:r>
              <a:rPr lang="es-MX" b="1" dirty="0"/>
              <a:t>Relación con los demás </a:t>
            </a:r>
            <a:endParaRPr lang="es-MX" dirty="0"/>
          </a:p>
        </p:txBody>
      </p:sp>
      <p:cxnSp>
        <p:nvCxnSpPr>
          <p:cNvPr id="20" name="19 Conector recto"/>
          <p:cNvCxnSpPr/>
          <p:nvPr/>
        </p:nvCxnSpPr>
        <p:spPr>
          <a:xfrm flipV="1">
            <a:off x="347855" y="5229200"/>
            <a:ext cx="7968559" cy="10741"/>
          </a:xfrm>
          <a:prstGeom prst="line">
            <a:avLst/>
          </a:prstGeom>
        </p:spPr>
        <p:style>
          <a:lnRef idx="1">
            <a:schemeClr val="accent1"/>
          </a:lnRef>
          <a:fillRef idx="0">
            <a:schemeClr val="accent1"/>
          </a:fillRef>
          <a:effectRef idx="0">
            <a:schemeClr val="accent1"/>
          </a:effectRef>
          <a:fontRef idx="minor">
            <a:schemeClr val="tx1"/>
          </a:fontRef>
        </p:style>
      </p:cxnSp>
      <p:pic>
        <p:nvPicPr>
          <p:cNvPr id="1030" name="Picture 6" descr="Resultado de imagen para dimensiones construye 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535" y="5454135"/>
            <a:ext cx="1070248" cy="1356696"/>
          </a:xfrm>
          <a:prstGeom prst="rect">
            <a:avLst/>
          </a:prstGeom>
          <a:noFill/>
          <a:extLst>
            <a:ext uri="{909E8E84-426E-40DD-AFC4-6F175D3DCCD1}">
              <a14:hiddenFill xmlns:a14="http://schemas.microsoft.com/office/drawing/2010/main">
                <a:solidFill>
                  <a:srgbClr val="FFFFFF"/>
                </a:solidFill>
              </a14:hiddenFill>
            </a:ext>
          </a:extLst>
        </p:spPr>
      </p:pic>
      <p:sp>
        <p:nvSpPr>
          <p:cNvPr id="18" name="17 Rectángulo"/>
          <p:cNvSpPr/>
          <p:nvPr/>
        </p:nvSpPr>
        <p:spPr>
          <a:xfrm>
            <a:off x="1677622" y="5347082"/>
            <a:ext cx="3902490" cy="1754326"/>
          </a:xfrm>
          <a:prstGeom prst="rect">
            <a:avLst/>
          </a:prstGeom>
          <a:ln>
            <a:solidFill>
              <a:schemeClr val="accent1"/>
            </a:solidFill>
          </a:ln>
        </p:spPr>
        <p:txBody>
          <a:bodyPr wrap="square">
            <a:spAutoFit/>
          </a:bodyPr>
          <a:lstStyle/>
          <a:p>
            <a:pPr algn="just"/>
            <a:r>
              <a:rPr lang="es-MX" b="1" dirty="0"/>
              <a:t>Es la capacidad para tomar decisiones responsables y asertivas en el ámbito personal, laboral, académico o social y, de esta manera, hacer frente a los retos de la vida diaria. </a:t>
            </a:r>
          </a:p>
          <a:p>
            <a:pPr algn="just"/>
            <a:endParaRPr lang="es-MX" dirty="0"/>
          </a:p>
        </p:txBody>
      </p:sp>
      <p:sp>
        <p:nvSpPr>
          <p:cNvPr id="21" name="20 Rectángulo"/>
          <p:cNvSpPr/>
          <p:nvPr/>
        </p:nvSpPr>
        <p:spPr>
          <a:xfrm>
            <a:off x="6084168" y="5479655"/>
            <a:ext cx="4572000" cy="923330"/>
          </a:xfrm>
          <a:prstGeom prst="rect">
            <a:avLst/>
          </a:prstGeom>
        </p:spPr>
        <p:txBody>
          <a:bodyPr>
            <a:spAutoFit/>
          </a:bodyPr>
          <a:lstStyle/>
          <a:p>
            <a:endParaRPr lang="es-MX" dirty="0"/>
          </a:p>
          <a:p>
            <a:pPr marL="285750" indent="-285750">
              <a:buFont typeface="Arial" pitchFamily="34" charset="0"/>
              <a:buChar char="•"/>
            </a:pPr>
            <a:r>
              <a:rPr lang="es-MX" b="1" dirty="0"/>
              <a:t>Toma de </a:t>
            </a:r>
            <a:r>
              <a:rPr lang="es-MX" b="1" dirty="0" smtClean="0"/>
              <a:t>decisiones</a:t>
            </a:r>
          </a:p>
          <a:p>
            <a:r>
              <a:rPr lang="es-MX" b="1" dirty="0"/>
              <a:t> </a:t>
            </a:r>
            <a:r>
              <a:rPr lang="es-MX" b="1" dirty="0" smtClean="0"/>
              <a:t>     responsable </a:t>
            </a:r>
            <a:endParaRPr lang="es-MX" dirty="0"/>
          </a:p>
        </p:txBody>
      </p:sp>
      <p:sp>
        <p:nvSpPr>
          <p:cNvPr id="25" name="24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Tree>
    <p:extLst>
      <p:ext uri="{BB962C8B-B14F-4D97-AF65-F5344CB8AC3E}">
        <p14:creationId xmlns:p14="http://schemas.microsoft.com/office/powerpoint/2010/main" val="3264268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2987824" y="1919690"/>
            <a:ext cx="0" cy="4173606"/>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descr="Curso de preparación"/>
          <p:cNvPicPr>
            <a:picLocks noChangeAspect="1" noChangeArrowheads="1"/>
          </p:cNvPicPr>
          <p:nvPr/>
        </p:nvPicPr>
        <p:blipFill>
          <a:blip r:embed="rId2" cstate="print"/>
          <a:srcRect/>
          <a:stretch>
            <a:fillRect/>
          </a:stretch>
        </p:blipFill>
        <p:spPr bwMode="auto">
          <a:xfrm>
            <a:off x="64511" y="3156762"/>
            <a:ext cx="1143000" cy="952500"/>
          </a:xfrm>
          <a:prstGeom prst="rect">
            <a:avLst/>
          </a:prstGeom>
          <a:noFill/>
        </p:spPr>
      </p:pic>
      <p:sp>
        <p:nvSpPr>
          <p:cNvPr id="2" name="1 Rectángulo"/>
          <p:cNvSpPr/>
          <p:nvPr/>
        </p:nvSpPr>
        <p:spPr>
          <a:xfrm>
            <a:off x="1043608" y="335873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sp>
        <p:nvSpPr>
          <p:cNvPr id="11" name="10 Rectángulo"/>
          <p:cNvSpPr/>
          <p:nvPr/>
        </p:nvSpPr>
        <p:spPr>
          <a:xfrm>
            <a:off x="3061344" y="1773971"/>
            <a:ext cx="5832648" cy="4247317"/>
          </a:xfrm>
          <a:prstGeom prst="rect">
            <a:avLst/>
          </a:prstGeom>
        </p:spPr>
        <p:txBody>
          <a:bodyPr wrap="square">
            <a:spAutoFit/>
          </a:bodyPr>
          <a:lstStyle/>
          <a:p>
            <a:pPr algn="just"/>
            <a:endParaRPr lang="es-MX" dirty="0"/>
          </a:p>
          <a:p>
            <a:pPr marL="285750" indent="-285750">
              <a:buFont typeface="Wingdings" pitchFamily="2" charset="2"/>
              <a:buChar char="ü"/>
            </a:pPr>
            <a:r>
              <a:rPr lang="es-MX" b="1" dirty="0"/>
              <a:t>La escuela resulta un lugar ideal para formar este tipo de habilidades </a:t>
            </a:r>
            <a:r>
              <a:rPr lang="es-MX" dirty="0"/>
              <a:t>considerando </a:t>
            </a:r>
            <a:r>
              <a:rPr lang="es-MX" dirty="0" smtClean="0"/>
              <a:t>que; los </a:t>
            </a:r>
            <a:r>
              <a:rPr lang="es-MX" dirty="0"/>
              <a:t>estudiantes pasan gran parte de su tiempo en la escuela</a:t>
            </a:r>
            <a:r>
              <a:rPr lang="es-MX" dirty="0" smtClean="0"/>
              <a:t>.</a:t>
            </a:r>
          </a:p>
          <a:p>
            <a:endParaRPr lang="es-MX" dirty="0"/>
          </a:p>
          <a:p>
            <a:pPr marL="285750" indent="-285750">
              <a:buFont typeface="Wingdings" pitchFamily="2" charset="2"/>
              <a:buChar char="ü"/>
            </a:pPr>
            <a:r>
              <a:rPr lang="es-MX" dirty="0"/>
              <a:t>La comunidad escolar representa una sociedad en donde es posible </a:t>
            </a:r>
            <a:r>
              <a:rPr lang="es-MX" b="1" dirty="0"/>
              <a:t>desarrollar en la práctica habilidades como el trabajo en equipo o la empatía.</a:t>
            </a:r>
          </a:p>
          <a:p>
            <a:pPr algn="just"/>
            <a:endParaRPr lang="es-MX" dirty="0"/>
          </a:p>
          <a:p>
            <a:pPr marL="285750" indent="-285750" algn="just">
              <a:buFont typeface="Wingdings" pitchFamily="2" charset="2"/>
              <a:buChar char="ü"/>
            </a:pPr>
            <a:r>
              <a:rPr lang="es-MX" b="1" i="1" dirty="0"/>
              <a:t>Las habilidades socioemocionales se pueden continuar moldeando en la adolescencia, sobre todo considerando que los jóvenes entre las edades de 15 y 18 años se encuentran en pleno proceso de desarrollo físico y emocional y empiezan a tomar decisiones que marcarán el resto de su vida</a:t>
            </a:r>
            <a:r>
              <a:rPr lang="es-MX" b="1" i="1" dirty="0" smtClean="0"/>
              <a:t>.</a:t>
            </a:r>
            <a:endParaRPr lang="es-MX" b="1" i="1" dirty="0"/>
          </a:p>
        </p:txBody>
      </p: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Tree>
    <p:extLst>
      <p:ext uri="{BB962C8B-B14F-4D97-AF65-F5344CB8AC3E}">
        <p14:creationId xmlns:p14="http://schemas.microsoft.com/office/powerpoint/2010/main" val="1117632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2928926" y="1268760"/>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descr="Curso de preparación"/>
          <p:cNvPicPr>
            <a:picLocks noChangeAspect="1" noChangeArrowheads="1"/>
          </p:cNvPicPr>
          <p:nvPr/>
        </p:nvPicPr>
        <p:blipFill>
          <a:blip r:embed="rId2" cstate="print"/>
          <a:srcRect/>
          <a:stretch>
            <a:fillRect/>
          </a:stretch>
        </p:blipFill>
        <p:spPr bwMode="auto">
          <a:xfrm>
            <a:off x="158565" y="2578459"/>
            <a:ext cx="1143000" cy="952500"/>
          </a:xfrm>
          <a:prstGeom prst="rect">
            <a:avLst/>
          </a:prstGeom>
          <a:noFill/>
        </p:spPr>
      </p:pic>
      <p:sp>
        <p:nvSpPr>
          <p:cNvPr id="2" name="1 Rectángulo"/>
          <p:cNvSpPr/>
          <p:nvPr/>
        </p:nvSpPr>
        <p:spPr>
          <a:xfrm>
            <a:off x="1064193" y="225529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grpSp>
        <p:nvGrpSpPr>
          <p:cNvPr id="24" name="23 Grupo"/>
          <p:cNvGrpSpPr/>
          <p:nvPr/>
        </p:nvGrpSpPr>
        <p:grpSpPr>
          <a:xfrm>
            <a:off x="1907704" y="3931978"/>
            <a:ext cx="5688632" cy="1015663"/>
            <a:chOff x="179512" y="4858971"/>
            <a:chExt cx="6288880" cy="1015663"/>
          </a:xfrm>
        </p:grpSpPr>
        <p:sp>
          <p:nvSpPr>
            <p:cNvPr id="3" name="2 Rectángulo redondeado"/>
            <p:cNvSpPr/>
            <p:nvPr/>
          </p:nvSpPr>
          <p:spPr>
            <a:xfrm>
              <a:off x="179512" y="4885000"/>
              <a:ext cx="1520929" cy="91007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CuadroTexto"/>
            <p:cNvSpPr txBox="1"/>
            <p:nvPr/>
          </p:nvSpPr>
          <p:spPr>
            <a:xfrm>
              <a:off x="188273" y="4920526"/>
              <a:ext cx="1592938" cy="584775"/>
            </a:xfrm>
            <a:prstGeom prst="rect">
              <a:avLst/>
            </a:prstGeom>
            <a:noFill/>
          </p:spPr>
          <p:txBody>
            <a:bodyPr wrap="square" rtlCol="0">
              <a:spAutoFit/>
            </a:bodyPr>
            <a:lstStyle/>
            <a:p>
              <a:pPr algn="ctr"/>
              <a:r>
                <a:rPr lang="es-MX" b="1" dirty="0" smtClean="0">
                  <a:solidFill>
                    <a:schemeClr val="bg1"/>
                  </a:solidFill>
                </a:rPr>
                <a:t>56 %</a:t>
              </a:r>
              <a:r>
                <a:rPr lang="es-MX" dirty="0" smtClean="0">
                  <a:solidFill>
                    <a:schemeClr val="bg1"/>
                  </a:solidFill>
                </a:rPr>
                <a:t> </a:t>
              </a:r>
            </a:p>
            <a:p>
              <a:pPr algn="ctr"/>
              <a:r>
                <a:rPr lang="es-MX" sz="1400" b="1" i="1" smtClean="0">
                  <a:solidFill>
                    <a:schemeClr val="bg1"/>
                  </a:solidFill>
                </a:rPr>
                <a:t>Se </a:t>
              </a:r>
              <a:r>
                <a:rPr lang="es-MX" sz="1400" b="1" i="1" dirty="0" smtClean="0">
                  <a:solidFill>
                    <a:schemeClr val="bg1"/>
                  </a:solidFill>
                </a:rPr>
                <a:t>siente triste</a:t>
              </a:r>
              <a:endParaRPr lang="es-MX" b="1" i="1" dirty="0"/>
            </a:p>
          </p:txBody>
        </p:sp>
        <p:sp>
          <p:nvSpPr>
            <p:cNvPr id="15" name="14 Rectángulo redondeado"/>
            <p:cNvSpPr/>
            <p:nvPr/>
          </p:nvSpPr>
          <p:spPr>
            <a:xfrm>
              <a:off x="3212609" y="4873385"/>
              <a:ext cx="1621168" cy="91007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CuadroTexto"/>
            <p:cNvSpPr txBox="1"/>
            <p:nvPr/>
          </p:nvSpPr>
          <p:spPr>
            <a:xfrm>
              <a:off x="3284617" y="4858971"/>
              <a:ext cx="1549160" cy="1015663"/>
            </a:xfrm>
            <a:prstGeom prst="rect">
              <a:avLst/>
            </a:prstGeom>
            <a:noFill/>
          </p:spPr>
          <p:txBody>
            <a:bodyPr wrap="square" rtlCol="0">
              <a:spAutoFit/>
            </a:bodyPr>
            <a:lstStyle/>
            <a:p>
              <a:pPr algn="ctr"/>
              <a:r>
                <a:rPr lang="es-MX" b="1" dirty="0">
                  <a:solidFill>
                    <a:schemeClr val="bg1"/>
                  </a:solidFill>
                </a:rPr>
                <a:t>26 % </a:t>
              </a:r>
            </a:p>
            <a:p>
              <a:pPr algn="ctr"/>
              <a:r>
                <a:rPr lang="es-MX" sz="1400" b="1" i="1" dirty="0">
                  <a:solidFill>
                    <a:schemeClr val="bg1"/>
                  </a:solidFill>
                </a:rPr>
                <a:t>Siente que su vida ha sido un fracaso</a:t>
              </a:r>
            </a:p>
          </p:txBody>
        </p:sp>
        <p:sp>
          <p:nvSpPr>
            <p:cNvPr id="18" name="17 CuadroTexto"/>
            <p:cNvSpPr txBox="1"/>
            <p:nvPr/>
          </p:nvSpPr>
          <p:spPr>
            <a:xfrm>
              <a:off x="4841080" y="4908910"/>
              <a:ext cx="1627312" cy="738664"/>
            </a:xfrm>
            <a:prstGeom prst="rect">
              <a:avLst/>
            </a:prstGeom>
            <a:noFill/>
          </p:spPr>
          <p:txBody>
            <a:bodyPr wrap="square" rtlCol="0">
              <a:spAutoFit/>
            </a:bodyPr>
            <a:lstStyle/>
            <a:p>
              <a:pPr algn="ctr"/>
              <a:r>
                <a:rPr lang="es-MX" sz="1400" dirty="0" smtClean="0">
                  <a:solidFill>
                    <a:schemeClr val="bg1"/>
                  </a:solidFill>
                </a:rPr>
                <a:t>Establecer y mantener relaciones positivas </a:t>
              </a:r>
              <a:endParaRPr lang="es-MX" dirty="0"/>
            </a:p>
          </p:txBody>
        </p:sp>
        <p:sp>
          <p:nvSpPr>
            <p:cNvPr id="21" name="20 Rectángulo redondeado"/>
            <p:cNvSpPr/>
            <p:nvPr/>
          </p:nvSpPr>
          <p:spPr>
            <a:xfrm>
              <a:off x="1700442" y="4883803"/>
              <a:ext cx="1520929" cy="9100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CuadroTexto"/>
            <p:cNvSpPr txBox="1"/>
            <p:nvPr/>
          </p:nvSpPr>
          <p:spPr>
            <a:xfrm>
              <a:off x="1628433" y="4928550"/>
              <a:ext cx="1592938" cy="584775"/>
            </a:xfrm>
            <a:prstGeom prst="rect">
              <a:avLst/>
            </a:prstGeom>
            <a:noFill/>
          </p:spPr>
          <p:txBody>
            <a:bodyPr wrap="square" rtlCol="0">
              <a:spAutoFit/>
            </a:bodyPr>
            <a:lstStyle/>
            <a:p>
              <a:pPr algn="ctr"/>
              <a:r>
                <a:rPr lang="es-MX" b="1" dirty="0">
                  <a:solidFill>
                    <a:schemeClr val="bg1"/>
                  </a:solidFill>
                </a:rPr>
                <a:t>44 %</a:t>
              </a:r>
              <a:r>
                <a:rPr lang="es-MX" dirty="0">
                  <a:solidFill>
                    <a:schemeClr val="bg1"/>
                  </a:solidFill>
                </a:rPr>
                <a:t> </a:t>
              </a:r>
            </a:p>
            <a:p>
              <a:pPr algn="ctr"/>
              <a:r>
                <a:rPr lang="es-MX" sz="1400" b="1" i="1" dirty="0" smtClean="0">
                  <a:solidFill>
                    <a:schemeClr val="bg1"/>
                  </a:solidFill>
                </a:rPr>
                <a:t>Se </a:t>
              </a:r>
              <a:r>
                <a:rPr lang="es-MX" sz="1400" b="1" i="1" dirty="0">
                  <a:solidFill>
                    <a:schemeClr val="bg1"/>
                  </a:solidFill>
                </a:rPr>
                <a:t>siente solo(a)</a:t>
              </a:r>
            </a:p>
          </p:txBody>
        </p:sp>
      </p:grpSp>
      <p:sp>
        <p:nvSpPr>
          <p:cNvPr id="6" name="5 Rectángulo"/>
          <p:cNvSpPr/>
          <p:nvPr/>
        </p:nvSpPr>
        <p:spPr>
          <a:xfrm>
            <a:off x="3018769" y="2040076"/>
            <a:ext cx="5801703" cy="1477328"/>
          </a:xfrm>
          <a:prstGeom prst="rect">
            <a:avLst/>
          </a:prstGeom>
        </p:spPr>
        <p:txBody>
          <a:bodyPr wrap="square">
            <a:spAutoFit/>
          </a:bodyPr>
          <a:lstStyle/>
          <a:p>
            <a:pPr algn="just"/>
            <a:r>
              <a:rPr lang="es-MX" dirty="0"/>
              <a:t>Los estudiantes del nivel medio superior expresan que se sienten desprotegidos. Según datos de la Encuesta Nacional de Exclusión, Intolerancia y Violencia </a:t>
            </a:r>
            <a:r>
              <a:rPr lang="es-MX" dirty="0" smtClean="0"/>
              <a:t>(</a:t>
            </a:r>
            <a:r>
              <a:rPr lang="es-MX" dirty="0"/>
              <a:t>ENEIVEMS), entre los estudiantes encuestados de escuelas públicas del nivel medio superior</a:t>
            </a:r>
            <a:r>
              <a:rPr lang="es-MX" dirty="0" smtClean="0"/>
              <a:t>.</a:t>
            </a:r>
            <a:endParaRPr lang="es-MX" dirty="0"/>
          </a:p>
        </p:txBody>
      </p:sp>
      <p:cxnSp>
        <p:nvCxnSpPr>
          <p:cNvPr id="23" name="22 Conector recto"/>
          <p:cNvCxnSpPr/>
          <p:nvPr/>
        </p:nvCxnSpPr>
        <p:spPr>
          <a:xfrm flipH="1">
            <a:off x="1676415" y="3645024"/>
            <a:ext cx="256569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Tree>
    <p:extLst>
      <p:ext uri="{BB962C8B-B14F-4D97-AF65-F5344CB8AC3E}">
        <p14:creationId xmlns:p14="http://schemas.microsoft.com/office/powerpoint/2010/main" val="4273206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2928926" y="1268760"/>
            <a:ext cx="0" cy="434661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descr="Curso de preparación"/>
          <p:cNvPicPr>
            <a:picLocks noChangeAspect="1" noChangeArrowheads="1"/>
          </p:cNvPicPr>
          <p:nvPr/>
        </p:nvPicPr>
        <p:blipFill>
          <a:blip r:embed="rId2" cstate="print"/>
          <a:srcRect/>
          <a:stretch>
            <a:fillRect/>
          </a:stretch>
        </p:blipFill>
        <p:spPr bwMode="auto">
          <a:xfrm>
            <a:off x="179512" y="2255294"/>
            <a:ext cx="1143000" cy="952500"/>
          </a:xfrm>
          <a:prstGeom prst="rect">
            <a:avLst/>
          </a:prstGeom>
          <a:noFill/>
        </p:spPr>
      </p:pic>
      <p:sp>
        <p:nvSpPr>
          <p:cNvPr id="2" name="1 Rectángulo"/>
          <p:cNvSpPr/>
          <p:nvPr/>
        </p:nvSpPr>
        <p:spPr>
          <a:xfrm>
            <a:off x="1043608" y="2731544"/>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sp>
        <p:nvSpPr>
          <p:cNvPr id="6" name="5 Rectángulo"/>
          <p:cNvSpPr/>
          <p:nvPr/>
        </p:nvSpPr>
        <p:spPr>
          <a:xfrm>
            <a:off x="3044162" y="1325667"/>
            <a:ext cx="5801703" cy="2031325"/>
          </a:xfrm>
          <a:prstGeom prst="rect">
            <a:avLst/>
          </a:prstGeom>
        </p:spPr>
        <p:txBody>
          <a:bodyPr wrap="square">
            <a:spAutoFit/>
          </a:bodyPr>
          <a:lstStyle/>
          <a:p>
            <a:pPr algn="just"/>
            <a:r>
              <a:rPr lang="es-MX" dirty="0"/>
              <a:t> Las habilidades socioemocionales </a:t>
            </a:r>
            <a:r>
              <a:rPr lang="es-MX" b="1" dirty="0">
                <a:solidFill>
                  <a:schemeClr val="accent6">
                    <a:lumMod val="75000"/>
                  </a:schemeClr>
                </a:solidFill>
              </a:rPr>
              <a:t>no buscan ni pueden erradicar las situaciones de riesgo pero sí pueden moldear y transformar las actitudes y conductas hacia esas situaciones</a:t>
            </a:r>
            <a:r>
              <a:rPr lang="es-MX" dirty="0"/>
              <a:t>. </a:t>
            </a:r>
            <a:r>
              <a:rPr lang="es-MX" b="1" i="1" dirty="0"/>
              <a:t>E</a:t>
            </a:r>
            <a:r>
              <a:rPr lang="es-MX" b="1" i="1" dirty="0" smtClean="0"/>
              <a:t>stas </a:t>
            </a:r>
            <a:r>
              <a:rPr lang="es-MX" b="1" i="1" dirty="0"/>
              <a:t>habilidades se enfocan en empoderar a los estudiantes para tomar las mejores decisiones para su vida, conocerse mejor, desarrollar empatía por los demás y relaciones positivas.</a:t>
            </a:r>
          </a:p>
        </p:txBody>
      </p:sp>
      <p:cxnSp>
        <p:nvCxnSpPr>
          <p:cNvPr id="23" name="22 Conector recto"/>
          <p:cNvCxnSpPr/>
          <p:nvPr/>
        </p:nvCxnSpPr>
        <p:spPr>
          <a:xfrm flipH="1">
            <a:off x="1676415" y="3645024"/>
            <a:ext cx="256569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10" name="9 Rectángulo"/>
          <p:cNvSpPr/>
          <p:nvPr/>
        </p:nvSpPr>
        <p:spPr>
          <a:xfrm>
            <a:off x="2991331" y="3861048"/>
            <a:ext cx="5801703" cy="1754326"/>
          </a:xfrm>
          <a:prstGeom prst="rect">
            <a:avLst/>
          </a:prstGeom>
        </p:spPr>
        <p:txBody>
          <a:bodyPr wrap="square">
            <a:spAutoFit/>
          </a:bodyPr>
          <a:lstStyle/>
          <a:p>
            <a:pPr algn="just"/>
            <a:r>
              <a:rPr lang="es-MX" dirty="0"/>
              <a:t> La particularidad de las habilidades socioemocionales en el ámbito escolar radica en que </a:t>
            </a:r>
            <a:r>
              <a:rPr lang="es-MX" b="1" dirty="0"/>
              <a:t>contribuyen a transformar, fortalecer y mejorar las relaciones entre los miembros de la comunidad</a:t>
            </a:r>
            <a:r>
              <a:rPr lang="es-MX" dirty="0"/>
              <a:t>: no sólo entre estudiantes y docentes sino también entre los propios estudiantes y los propios docentes.</a:t>
            </a:r>
          </a:p>
        </p:txBody>
      </p:sp>
    </p:spTree>
    <p:extLst>
      <p:ext uri="{BB962C8B-B14F-4D97-AF65-F5344CB8AC3E}">
        <p14:creationId xmlns:p14="http://schemas.microsoft.com/office/powerpoint/2010/main" val="2805287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cxnSp>
        <p:nvCxnSpPr>
          <p:cNvPr id="7" name="6 Conector recto"/>
          <p:cNvCxnSpPr/>
          <p:nvPr/>
        </p:nvCxnSpPr>
        <p:spPr>
          <a:xfrm>
            <a:off x="2943655" y="3501008"/>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10" descr="C:\Users\Ordaz\Desktop\Promoción 2015\logo nuevo promo 2015.jpg"/>
          <p:cNvPicPr>
            <a:picLocks noChangeAspect="1" noChangeArrowheads="1"/>
          </p:cNvPicPr>
          <p:nvPr/>
        </p:nvPicPr>
        <p:blipFill>
          <a:blip r:embed="rId2" cstate="print"/>
          <a:srcRect/>
          <a:stretch>
            <a:fillRect/>
          </a:stretch>
        </p:blipFill>
        <p:spPr bwMode="auto">
          <a:xfrm>
            <a:off x="5009783" y="1070156"/>
            <a:ext cx="2880320" cy="2880320"/>
          </a:xfrm>
          <a:prstGeom prst="rect">
            <a:avLst/>
          </a:prstGeom>
          <a:noFill/>
        </p:spPr>
      </p:pic>
      <p:pic>
        <p:nvPicPr>
          <p:cNvPr id="9" name="Picture 2" descr="Curso de preparación"/>
          <p:cNvPicPr>
            <a:picLocks noChangeAspect="1" noChangeArrowheads="1"/>
          </p:cNvPicPr>
          <p:nvPr/>
        </p:nvPicPr>
        <p:blipFill>
          <a:blip r:embed="rId3" cstate="print"/>
          <a:srcRect/>
          <a:stretch>
            <a:fillRect/>
          </a:stretch>
        </p:blipFill>
        <p:spPr bwMode="auto">
          <a:xfrm>
            <a:off x="62408" y="4880856"/>
            <a:ext cx="1143000" cy="952500"/>
          </a:xfrm>
          <a:prstGeom prst="rect">
            <a:avLst/>
          </a:prstGeom>
          <a:noFill/>
        </p:spPr>
      </p:pic>
      <p:sp>
        <p:nvSpPr>
          <p:cNvPr id="2" name="1 Rectángulo"/>
          <p:cNvSpPr/>
          <p:nvPr/>
        </p:nvSpPr>
        <p:spPr>
          <a:xfrm>
            <a:off x="1015413" y="514329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1627635" y="5877272"/>
            <a:ext cx="256569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3116713" y="4255928"/>
            <a:ext cx="5626433" cy="1477328"/>
          </a:xfrm>
          <a:prstGeom prst="rect">
            <a:avLst/>
          </a:prstGeom>
        </p:spPr>
        <p:txBody>
          <a:bodyPr wrap="square">
            <a:spAutoFit/>
          </a:bodyPr>
          <a:lstStyle/>
          <a:p>
            <a:pPr algn="just"/>
            <a:endParaRPr lang="es-MX" dirty="0"/>
          </a:p>
          <a:p>
            <a:pPr algn="just"/>
            <a:r>
              <a:rPr lang="es-MX" dirty="0" smtClean="0"/>
              <a:t>	Ofrecer </a:t>
            </a:r>
            <a:r>
              <a:rPr lang="es-MX" dirty="0"/>
              <a:t>herramientas para el desarrollo de habilidades socioemocionales </a:t>
            </a:r>
            <a:r>
              <a:rPr lang="es-MX" dirty="0" smtClean="0"/>
              <a:t>para </a:t>
            </a:r>
            <a:r>
              <a:rPr lang="es-MX" dirty="0"/>
              <a:t>el personal </a:t>
            </a:r>
            <a:r>
              <a:rPr lang="es-MX" dirty="0" smtClean="0"/>
              <a:t>docente del </a:t>
            </a:r>
            <a:r>
              <a:rPr lang="es-MX" dirty="0" err="1" smtClean="0"/>
              <a:t>CBTis</a:t>
            </a:r>
            <a:r>
              <a:rPr lang="es-MX" dirty="0" smtClean="0"/>
              <a:t> 59,  </a:t>
            </a:r>
            <a:r>
              <a:rPr lang="es-MX" dirty="0" smtClean="0"/>
              <a:t>que contribuya  </a:t>
            </a:r>
            <a:r>
              <a:rPr lang="es-MX" dirty="0"/>
              <a:t>a la mejora del ambiente escolar y al desarrollo integral de </a:t>
            </a:r>
            <a:r>
              <a:rPr lang="es-MX" dirty="0" smtClean="0"/>
              <a:t>las </a:t>
            </a:r>
            <a:r>
              <a:rPr lang="es-MX" dirty="0"/>
              <a:t>y </a:t>
            </a:r>
            <a:r>
              <a:rPr lang="es-MX" dirty="0" smtClean="0"/>
              <a:t>los </a:t>
            </a:r>
            <a:r>
              <a:rPr lang="es-MX" dirty="0"/>
              <a:t>jóvenes. </a:t>
            </a:r>
          </a:p>
        </p:txBody>
      </p:sp>
      <p:sp>
        <p:nvSpPr>
          <p:cNvPr id="22" name="21 Rectángulo"/>
          <p:cNvSpPr/>
          <p:nvPr/>
        </p:nvSpPr>
        <p:spPr>
          <a:xfrm>
            <a:off x="2915816" y="3994318"/>
            <a:ext cx="1560685" cy="523220"/>
          </a:xfrm>
          <a:prstGeom prst="rect">
            <a:avLst/>
          </a:prstGeom>
        </p:spPr>
        <p:txBody>
          <a:bodyPr wrap="none">
            <a:spAutoFit/>
          </a:bodyPr>
          <a:lstStyle/>
          <a:p>
            <a:pPr algn="ctr"/>
            <a:r>
              <a:rPr lang="es-MX" sz="2800" b="1" dirty="0" smtClean="0">
                <a:solidFill>
                  <a:schemeClr val="accent3">
                    <a:lumMod val="50000"/>
                  </a:schemeClr>
                </a:solidFill>
                <a:ea typeface="KaiTi" panose="02010609060101010101" pitchFamily="49" charset="-122"/>
              </a:rPr>
              <a:t>Objetivo:</a:t>
            </a:r>
            <a:endParaRPr lang="es-MX" sz="2800" b="1" dirty="0">
              <a:solidFill>
                <a:schemeClr val="accent3">
                  <a:lumMod val="50000"/>
                </a:schemeClr>
              </a:solidFill>
              <a:ea typeface="KaiTi" panose="02010609060101010101" pitchFamily="49" charset="-122"/>
            </a:endParaRPr>
          </a:p>
        </p:txBody>
      </p:sp>
    </p:spTree>
    <p:extLst>
      <p:ext uri="{BB962C8B-B14F-4D97-AF65-F5344CB8AC3E}">
        <p14:creationId xmlns:p14="http://schemas.microsoft.com/office/powerpoint/2010/main" val="3672183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9" y="1901911"/>
            <a:ext cx="8167682" cy="4933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89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42" y="2048747"/>
            <a:ext cx="757237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413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92" y="2065915"/>
            <a:ext cx="7713576" cy="458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413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88840"/>
            <a:ext cx="7768103" cy="464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094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73" y="2118638"/>
            <a:ext cx="7918992" cy="253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094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276872"/>
            <a:ext cx="4595370" cy="287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4783642" y="2780928"/>
            <a:ext cx="4360357" cy="2585323"/>
          </a:xfrm>
          <a:prstGeom prst="rect">
            <a:avLst/>
          </a:prstGeom>
        </p:spPr>
        <p:txBody>
          <a:bodyPr wrap="square">
            <a:spAutoFit/>
          </a:bodyPr>
          <a:lstStyle/>
          <a:p>
            <a:endParaRPr lang="es-MX" dirty="0"/>
          </a:p>
          <a:p>
            <a:r>
              <a:rPr lang="es-MX" b="1" dirty="0"/>
              <a:t>¿Cómo transitar hacia una clase que involucre el desarrollo en HSE? </a:t>
            </a:r>
          </a:p>
          <a:p>
            <a:endParaRPr lang="es-MX" b="1" dirty="0"/>
          </a:p>
          <a:p>
            <a:r>
              <a:rPr lang="es-MX" b="1" dirty="0" smtClean="0"/>
              <a:t>¿</a:t>
            </a:r>
            <a:r>
              <a:rPr lang="es-MX" b="1" dirty="0"/>
              <a:t>Pueden poseer todas nuestras clases, de cualquier asignatura, un enfoque en HSE? </a:t>
            </a:r>
          </a:p>
          <a:p>
            <a:endParaRPr lang="es-MX" b="1" dirty="0"/>
          </a:p>
          <a:p>
            <a:r>
              <a:rPr lang="es-MX" b="1" dirty="0" smtClean="0"/>
              <a:t>¿</a:t>
            </a:r>
            <a:r>
              <a:rPr lang="es-MX" b="1" dirty="0"/>
              <a:t>Es parte de la formación de las y los jóvenes? </a:t>
            </a:r>
          </a:p>
        </p:txBody>
      </p:sp>
      <p:cxnSp>
        <p:nvCxnSpPr>
          <p:cNvPr id="13" name="12 Conector recto"/>
          <p:cNvCxnSpPr/>
          <p:nvPr/>
        </p:nvCxnSpPr>
        <p:spPr>
          <a:xfrm>
            <a:off x="4783642" y="2917516"/>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726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73" y="1895647"/>
            <a:ext cx="6408712" cy="454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094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2" y="1916833"/>
            <a:ext cx="9170972" cy="463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6712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88840"/>
            <a:ext cx="9132410" cy="350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795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848"/>
            <a:ext cx="896872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317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2928926" y="1268760"/>
            <a:ext cx="0" cy="511256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10" descr="C:\Users\Ordaz\Desktop\Promoción 2015\logo nuevo promo 2015.jpg"/>
          <p:cNvPicPr>
            <a:picLocks noChangeAspect="1" noChangeArrowheads="1"/>
          </p:cNvPicPr>
          <p:nvPr/>
        </p:nvPicPr>
        <p:blipFill>
          <a:blip r:embed="rId2" cstate="print"/>
          <a:srcRect/>
          <a:stretch>
            <a:fillRect/>
          </a:stretch>
        </p:blipFill>
        <p:spPr bwMode="auto">
          <a:xfrm>
            <a:off x="5364088" y="625676"/>
            <a:ext cx="2500330" cy="2500330"/>
          </a:xfrm>
          <a:prstGeom prst="rect">
            <a:avLst/>
          </a:prstGeom>
          <a:noFill/>
        </p:spPr>
      </p:pic>
      <p:pic>
        <p:nvPicPr>
          <p:cNvPr id="9" name="Picture 2" descr="Curso de preparación"/>
          <p:cNvPicPr>
            <a:picLocks noChangeAspect="1" noChangeArrowheads="1"/>
          </p:cNvPicPr>
          <p:nvPr/>
        </p:nvPicPr>
        <p:blipFill>
          <a:blip r:embed="rId3" cstate="print"/>
          <a:srcRect/>
          <a:stretch>
            <a:fillRect/>
          </a:stretch>
        </p:blipFill>
        <p:spPr bwMode="auto">
          <a:xfrm>
            <a:off x="179512" y="2173506"/>
            <a:ext cx="1143000" cy="952500"/>
          </a:xfrm>
          <a:prstGeom prst="rect">
            <a:avLst/>
          </a:prstGeom>
          <a:noFill/>
        </p:spPr>
      </p:pic>
      <p:sp>
        <p:nvSpPr>
          <p:cNvPr id="2" name="1 Rectángulo"/>
          <p:cNvSpPr/>
          <p:nvPr/>
        </p:nvSpPr>
        <p:spPr>
          <a:xfrm>
            <a:off x="1020745" y="263865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sp>
        <p:nvSpPr>
          <p:cNvPr id="12" name="11 Rectángulo"/>
          <p:cNvSpPr/>
          <p:nvPr/>
        </p:nvSpPr>
        <p:spPr>
          <a:xfrm>
            <a:off x="3059832" y="4267542"/>
            <a:ext cx="6390456" cy="1969770"/>
          </a:xfrm>
          <a:prstGeom prst="rect">
            <a:avLst/>
          </a:prstGeom>
        </p:spPr>
        <p:txBody>
          <a:bodyPr wrap="square">
            <a:spAutoFit/>
          </a:bodyPr>
          <a:lstStyle/>
          <a:p>
            <a:endParaRPr lang="es-MX" sz="1600" dirty="0"/>
          </a:p>
          <a:p>
            <a:endParaRPr lang="es-MX" sz="1600" dirty="0"/>
          </a:p>
          <a:p>
            <a:r>
              <a:rPr lang="es-MX" b="1" dirty="0">
                <a:solidFill>
                  <a:schemeClr val="accent3">
                    <a:lumMod val="50000"/>
                  </a:schemeClr>
                </a:solidFill>
                <a:ea typeface="KaiTi" panose="02010609060101010101" pitchFamily="49" charset="-122"/>
              </a:rPr>
              <a:t>Establecimiento de acuerdos para </a:t>
            </a:r>
            <a:r>
              <a:rPr lang="es-MX" b="1" dirty="0" smtClean="0">
                <a:solidFill>
                  <a:schemeClr val="accent3">
                    <a:lumMod val="50000"/>
                  </a:schemeClr>
                </a:solidFill>
                <a:ea typeface="KaiTi" panose="02010609060101010101" pitchFamily="49" charset="-122"/>
              </a:rPr>
              <a:t>el grupo </a:t>
            </a:r>
            <a:r>
              <a:rPr lang="es-MX" b="1" dirty="0">
                <a:solidFill>
                  <a:schemeClr val="accent3">
                    <a:lumMod val="50000"/>
                  </a:schemeClr>
                </a:solidFill>
                <a:ea typeface="KaiTi" panose="02010609060101010101" pitchFamily="49" charset="-122"/>
              </a:rPr>
              <a:t>dentro del aula</a:t>
            </a:r>
            <a:r>
              <a:rPr lang="es-MX" b="1" dirty="0" smtClean="0">
                <a:solidFill>
                  <a:schemeClr val="accent3">
                    <a:lumMod val="50000"/>
                  </a:schemeClr>
                </a:solidFill>
                <a:ea typeface="KaiTi" panose="02010609060101010101" pitchFamily="49" charset="-122"/>
              </a:rPr>
              <a:t>.</a:t>
            </a:r>
          </a:p>
          <a:p>
            <a:endParaRPr lang="es-MX" b="1" dirty="0">
              <a:solidFill>
                <a:schemeClr val="accent3">
                  <a:lumMod val="50000"/>
                </a:schemeClr>
              </a:solidFill>
              <a:ea typeface="KaiTi" panose="02010609060101010101" pitchFamily="49" charset="-122"/>
            </a:endParaRPr>
          </a:p>
          <a:p>
            <a:r>
              <a:rPr lang="es-MX" b="1" dirty="0" smtClean="0">
                <a:solidFill>
                  <a:schemeClr val="accent3">
                    <a:lumMod val="50000"/>
                  </a:schemeClr>
                </a:solidFill>
                <a:ea typeface="KaiTi" panose="02010609060101010101" pitchFamily="49" charset="-122"/>
              </a:rPr>
              <a:t>Grupo A  (9 – 11 </a:t>
            </a:r>
            <a:r>
              <a:rPr lang="es-MX" b="1" dirty="0" err="1" smtClean="0">
                <a:solidFill>
                  <a:schemeClr val="accent3">
                    <a:lumMod val="50000"/>
                  </a:schemeClr>
                </a:solidFill>
                <a:ea typeface="KaiTi" panose="02010609060101010101" pitchFamily="49" charset="-122"/>
              </a:rPr>
              <a:t>Hrs</a:t>
            </a:r>
            <a:r>
              <a:rPr lang="es-MX" b="1" dirty="0" smtClean="0">
                <a:solidFill>
                  <a:schemeClr val="accent3">
                    <a:lumMod val="50000"/>
                  </a:schemeClr>
                </a:solidFill>
                <a:ea typeface="KaiTi" panose="02010609060101010101" pitchFamily="49" charset="-122"/>
              </a:rPr>
              <a:t>.)</a:t>
            </a:r>
          </a:p>
          <a:p>
            <a:r>
              <a:rPr lang="es-MX" b="1" dirty="0" smtClean="0">
                <a:solidFill>
                  <a:schemeClr val="accent3">
                    <a:lumMod val="50000"/>
                  </a:schemeClr>
                </a:solidFill>
                <a:ea typeface="KaiTi" panose="02010609060101010101" pitchFamily="49" charset="-122"/>
              </a:rPr>
              <a:t>Grupo B  (12 – 14 </a:t>
            </a:r>
            <a:r>
              <a:rPr lang="es-MX" b="1" dirty="0" err="1" smtClean="0">
                <a:solidFill>
                  <a:schemeClr val="accent3">
                    <a:lumMod val="50000"/>
                  </a:schemeClr>
                </a:solidFill>
                <a:ea typeface="KaiTi" panose="02010609060101010101" pitchFamily="49" charset="-122"/>
              </a:rPr>
              <a:t>Hrs</a:t>
            </a:r>
            <a:r>
              <a:rPr lang="es-MX" b="1" dirty="0" smtClean="0">
                <a:solidFill>
                  <a:schemeClr val="accent3">
                    <a:lumMod val="50000"/>
                  </a:schemeClr>
                </a:solidFill>
                <a:ea typeface="KaiTi" panose="02010609060101010101" pitchFamily="49" charset="-122"/>
              </a:rPr>
              <a:t>.)</a:t>
            </a:r>
          </a:p>
          <a:p>
            <a:r>
              <a:rPr lang="es-MX" b="1" dirty="0" smtClean="0">
                <a:solidFill>
                  <a:schemeClr val="accent3">
                    <a:lumMod val="50000"/>
                  </a:schemeClr>
                </a:solidFill>
                <a:ea typeface="KaiTi" panose="02010609060101010101" pitchFamily="49" charset="-122"/>
              </a:rPr>
              <a:t>Grupo C  (17 – 19 </a:t>
            </a:r>
            <a:r>
              <a:rPr lang="es-MX" b="1" dirty="0" err="1" smtClean="0">
                <a:solidFill>
                  <a:schemeClr val="accent3">
                    <a:lumMod val="50000"/>
                  </a:schemeClr>
                </a:solidFill>
                <a:ea typeface="KaiTi" panose="02010609060101010101" pitchFamily="49" charset="-122"/>
              </a:rPr>
              <a:t>Hrs</a:t>
            </a:r>
            <a:r>
              <a:rPr lang="es-MX" b="1" dirty="0" smtClean="0">
                <a:solidFill>
                  <a:schemeClr val="accent3">
                    <a:lumMod val="50000"/>
                  </a:schemeClr>
                </a:solidFill>
                <a:ea typeface="KaiTi" panose="02010609060101010101" pitchFamily="49" charset="-122"/>
              </a:rPr>
              <a:t>.)</a:t>
            </a:r>
            <a:endParaRPr lang="es-MX" b="1" dirty="0">
              <a:solidFill>
                <a:schemeClr val="accent3">
                  <a:lumMod val="50000"/>
                </a:schemeClr>
              </a:solidFill>
              <a:ea typeface="KaiTi" panose="02010609060101010101" pitchFamily="49" charset="-122"/>
            </a:endParaRPr>
          </a:p>
        </p:txBody>
      </p:sp>
      <p:sp>
        <p:nvSpPr>
          <p:cNvPr id="3" name="2 Rectángulo"/>
          <p:cNvSpPr/>
          <p:nvPr/>
        </p:nvSpPr>
        <p:spPr>
          <a:xfrm>
            <a:off x="3071818" y="3836753"/>
            <a:ext cx="3982244" cy="523220"/>
          </a:xfrm>
          <a:prstGeom prst="rect">
            <a:avLst/>
          </a:prstGeom>
        </p:spPr>
        <p:txBody>
          <a:bodyPr wrap="none">
            <a:spAutoFit/>
          </a:bodyPr>
          <a:lstStyle/>
          <a:p>
            <a:r>
              <a:rPr lang="es-MX" sz="2800" b="1" dirty="0">
                <a:solidFill>
                  <a:schemeClr val="accent3">
                    <a:lumMod val="50000"/>
                  </a:schemeClr>
                </a:solidFill>
                <a:ea typeface="KaiTi" panose="02010609060101010101" pitchFamily="49" charset="-122"/>
              </a:rPr>
              <a:t>Acuerdos de Convivencia </a:t>
            </a:r>
          </a:p>
        </p:txBody>
      </p:sp>
      <p:sp>
        <p:nvSpPr>
          <p:cNvPr id="10" name="9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cxnSp>
        <p:nvCxnSpPr>
          <p:cNvPr id="11" name="10 Conector recto"/>
          <p:cNvCxnSpPr/>
          <p:nvPr/>
        </p:nvCxnSpPr>
        <p:spPr>
          <a:xfrm flipH="1">
            <a:off x="2928926" y="4581128"/>
            <a:ext cx="553150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890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992" y="1916832"/>
            <a:ext cx="6687983" cy="461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029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0643"/>
            <a:ext cx="9027191" cy="483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607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2856"/>
            <a:ext cx="908672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935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568986"/>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50126" y="1102586"/>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808"/>
            <a:ext cx="8892480" cy="512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722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40495"/>
            <a:ext cx="1743075" cy="752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123728" y="1992198"/>
            <a:ext cx="6840760" cy="5355312"/>
          </a:xfrm>
          <a:prstGeom prst="rect">
            <a:avLst/>
          </a:prstGeom>
        </p:spPr>
        <p:txBody>
          <a:bodyPr wrap="square">
            <a:spAutoFit/>
          </a:bodyPr>
          <a:lstStyle/>
          <a:p>
            <a:pPr marL="285750" indent="-285750" algn="just">
              <a:buFont typeface="Wingdings" pitchFamily="2" charset="2"/>
              <a:buChar char="ü"/>
            </a:pPr>
            <a:r>
              <a:rPr lang="es-MX" dirty="0" smtClean="0"/>
              <a:t>Capacidad </a:t>
            </a:r>
            <a:r>
              <a:rPr lang="es-MX" dirty="0"/>
              <a:t>de reconocer nuestras propias emociones y las emociones de los demás. </a:t>
            </a:r>
          </a:p>
          <a:p>
            <a:pPr marL="285750" indent="-285750" algn="just">
              <a:buFont typeface="Wingdings" pitchFamily="2" charset="2"/>
              <a:buChar char="ü"/>
            </a:pPr>
            <a:endParaRPr lang="es-MX" dirty="0"/>
          </a:p>
          <a:p>
            <a:pPr marL="285750" indent="-285750" algn="just">
              <a:buFont typeface="Wingdings" pitchFamily="2" charset="2"/>
              <a:buChar char="ü"/>
            </a:pPr>
            <a:r>
              <a:rPr lang="es-MX" dirty="0" smtClean="0"/>
              <a:t>El </a:t>
            </a:r>
            <a:r>
              <a:rPr lang="es-MX" dirty="0"/>
              <a:t>individuo es capaz de diferenciar pensamientos, emociones, sentimientos y conductas, así como lo que nos gusta y lo que no. </a:t>
            </a:r>
          </a:p>
          <a:p>
            <a:pPr marL="285750" indent="-285750" algn="just">
              <a:buFont typeface="Wingdings" pitchFamily="2" charset="2"/>
              <a:buChar char="ü"/>
            </a:pPr>
            <a:endParaRPr lang="es-MX" dirty="0"/>
          </a:p>
          <a:p>
            <a:pPr marL="285750" indent="-285750" algn="just">
              <a:buFont typeface="Wingdings" pitchFamily="2" charset="2"/>
              <a:buChar char="ü"/>
            </a:pPr>
            <a:r>
              <a:rPr lang="es-MX" dirty="0" smtClean="0"/>
              <a:t>La </a:t>
            </a:r>
            <a:r>
              <a:rPr lang="es-MX" dirty="0"/>
              <a:t>autoconciencia contribuye a disminuir el efecto del entorno en las conductas del individuo. </a:t>
            </a:r>
            <a:endParaRPr lang="es-MX" dirty="0" smtClean="0"/>
          </a:p>
          <a:p>
            <a:pPr marL="285750" indent="-285750" algn="just">
              <a:buFont typeface="Wingdings" pitchFamily="2" charset="2"/>
              <a:buChar char="ü"/>
            </a:pPr>
            <a:endParaRPr lang="es-MX" dirty="0"/>
          </a:p>
          <a:p>
            <a:pPr marL="285750" indent="-285750" algn="just">
              <a:buFont typeface="Wingdings" pitchFamily="2" charset="2"/>
              <a:buChar char="ü"/>
            </a:pPr>
            <a:r>
              <a:rPr lang="es-MX" dirty="0"/>
              <a:t>Cuando se desarrolla la autoconciencia eres capaz de manejarte y adaptarte al entorno. </a:t>
            </a:r>
            <a:endParaRPr lang="es-MX" dirty="0" smtClean="0"/>
          </a:p>
          <a:p>
            <a:pPr algn="just"/>
            <a:endParaRPr lang="es-MX" dirty="0"/>
          </a:p>
          <a:p>
            <a:pPr algn="just"/>
            <a:endParaRPr lang="es-MX" dirty="0"/>
          </a:p>
          <a:p>
            <a:pPr marL="285750" indent="-285750" algn="just">
              <a:buFont typeface="Wingdings" pitchFamily="2" charset="2"/>
              <a:buChar char="ü"/>
            </a:pPr>
            <a:r>
              <a:rPr lang="es-MX" dirty="0"/>
              <a:t>Define una serie de circunstancias internas y externas que determinan la forma de pensar, sentir, comportarse y relacionarse, aparte de las actitudes que uno posee y todo aquello que le interesa y motiva. </a:t>
            </a:r>
          </a:p>
          <a:p>
            <a:pPr marL="285750" indent="-285750" algn="just">
              <a:buFont typeface="Wingdings" pitchFamily="2" charset="2"/>
              <a:buChar char="ü"/>
            </a:pPr>
            <a:endParaRPr lang="es-MX" dirty="0" smtClean="0"/>
          </a:p>
          <a:p>
            <a:pPr marL="285750" indent="-285750" algn="just">
              <a:buFont typeface="Wingdings" pitchFamily="2" charset="2"/>
              <a:buChar char="ü"/>
            </a:pPr>
            <a:endParaRPr lang="es-MX" dirty="0"/>
          </a:p>
        </p:txBody>
      </p:sp>
    </p:spTree>
    <p:extLst>
      <p:ext uri="{BB962C8B-B14F-4D97-AF65-F5344CB8AC3E}">
        <p14:creationId xmlns:p14="http://schemas.microsoft.com/office/powerpoint/2010/main" val="3971463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1938707" y="2820413"/>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2123728" y="2161885"/>
            <a:ext cx="6840760" cy="3693319"/>
          </a:xfrm>
          <a:prstGeom prst="rect">
            <a:avLst/>
          </a:prstGeom>
        </p:spPr>
        <p:txBody>
          <a:bodyPr wrap="square">
            <a:spAutoFit/>
          </a:bodyPr>
          <a:lstStyle/>
          <a:p>
            <a:endParaRPr lang="es-MX" dirty="0"/>
          </a:p>
          <a:p>
            <a:pPr marL="285750" indent="-285750" algn="just">
              <a:buFont typeface="Wingdings" pitchFamily="2" charset="2"/>
              <a:buChar char="ü"/>
            </a:pPr>
            <a:r>
              <a:rPr lang="es-MX" dirty="0"/>
              <a:t>La regulación emocional caracteriza los procesos involucrados en el manejo de los distintos niveles de emociones, tanto positivas como negativas (Pons, Harris y De </a:t>
            </a:r>
            <a:r>
              <a:rPr lang="es-MX" dirty="0" err="1"/>
              <a:t>Rosnay</a:t>
            </a:r>
            <a:r>
              <a:rPr lang="es-MX" dirty="0"/>
              <a:t>, 2004). </a:t>
            </a:r>
          </a:p>
          <a:p>
            <a:pPr marL="285750" indent="-285750" algn="just">
              <a:buFont typeface="Wingdings" pitchFamily="2" charset="2"/>
              <a:buChar char="ü"/>
            </a:pPr>
            <a:endParaRPr lang="es-MX" dirty="0"/>
          </a:p>
          <a:p>
            <a:pPr marL="285750" indent="-285750" algn="just">
              <a:buFont typeface="Wingdings" pitchFamily="2" charset="2"/>
              <a:buChar char="ü"/>
            </a:pPr>
            <a:r>
              <a:rPr lang="es-MX" dirty="0" smtClean="0"/>
              <a:t>La </a:t>
            </a:r>
            <a:r>
              <a:rPr lang="es-MX" dirty="0"/>
              <a:t>autorregulación es definida como la capacidad de las personas para modificar su conducta en virtud de la demandas de situaciones específicas (</a:t>
            </a:r>
            <a:r>
              <a:rPr lang="es-MX" dirty="0" err="1"/>
              <a:t>Koop</a:t>
            </a:r>
            <a:r>
              <a:rPr lang="es-MX" dirty="0"/>
              <a:t>, 1989; Ato, González y Carranza, 2004). </a:t>
            </a:r>
          </a:p>
          <a:p>
            <a:endParaRPr lang="es-MX" dirty="0"/>
          </a:p>
          <a:p>
            <a:pPr marL="285750" indent="-285750">
              <a:buFont typeface="Wingdings" pitchFamily="2" charset="2"/>
              <a:buChar char="ü"/>
            </a:pPr>
            <a:r>
              <a:rPr lang="es-MX" dirty="0"/>
              <a:t>Permite dirigir y manejar las emociones en forma eficaz, dando lugar al equilibrio emocional y evitando respuestas poco adecuadas en situaciones de ira o miedo. </a:t>
            </a:r>
          </a:p>
          <a:p>
            <a:pPr marL="285750" indent="-285750" algn="just">
              <a:buFont typeface="Wingdings" pitchFamily="2" charset="2"/>
              <a:buChar char="ü"/>
            </a:pPr>
            <a:endParaRPr lang="es-MX"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73" y="3546583"/>
            <a:ext cx="17240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674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1938707" y="2820413"/>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2095010" y="2616001"/>
            <a:ext cx="6840760" cy="3693319"/>
          </a:xfrm>
          <a:prstGeom prst="rect">
            <a:avLst/>
          </a:prstGeom>
        </p:spPr>
        <p:txBody>
          <a:bodyPr wrap="square">
            <a:spAutoFit/>
          </a:bodyPr>
          <a:lstStyle/>
          <a:p>
            <a:endParaRPr lang="es-MX" dirty="0"/>
          </a:p>
          <a:p>
            <a:endParaRPr lang="es-MX" dirty="0"/>
          </a:p>
          <a:p>
            <a:pPr marL="285750" indent="-285750">
              <a:buFont typeface="Wingdings" pitchFamily="2" charset="2"/>
              <a:buChar char="ü"/>
            </a:pPr>
            <a:r>
              <a:rPr lang="es-MX" dirty="0"/>
              <a:t>La determinación está relacionada con la motivación de los individuos</a:t>
            </a:r>
            <a:r>
              <a:rPr lang="es-MX" dirty="0" smtClean="0"/>
              <a:t>.</a:t>
            </a:r>
          </a:p>
          <a:p>
            <a:pPr marL="285750" indent="-285750">
              <a:buFont typeface="Wingdings" pitchFamily="2" charset="2"/>
              <a:buChar char="ü"/>
            </a:pPr>
            <a:endParaRPr lang="es-MX" dirty="0" smtClean="0"/>
          </a:p>
          <a:p>
            <a:pPr marL="285750" indent="-285750">
              <a:buFont typeface="Wingdings" pitchFamily="2" charset="2"/>
              <a:buChar char="ü"/>
            </a:pPr>
            <a:endParaRPr lang="es-MX" dirty="0"/>
          </a:p>
          <a:p>
            <a:pPr marL="285750" indent="-285750">
              <a:buFont typeface="Wingdings" pitchFamily="2" charset="2"/>
              <a:buChar char="ü"/>
            </a:pPr>
            <a:r>
              <a:rPr lang="es-MX" dirty="0" err="1" smtClean="0"/>
              <a:t>Reeve</a:t>
            </a:r>
            <a:r>
              <a:rPr lang="es-MX" dirty="0" smtClean="0"/>
              <a:t> </a:t>
            </a:r>
            <a:r>
              <a:rPr lang="es-MX" dirty="0"/>
              <a:t>(2004) menciona que la motivación afecta el comportamiento de los individuos al influir en la iniciación, persistencia, cambio dirección de metas y terminación del quehacer. </a:t>
            </a:r>
          </a:p>
          <a:p>
            <a:endParaRPr lang="es-MX" dirty="0" smtClean="0"/>
          </a:p>
          <a:p>
            <a:endParaRPr lang="es-MX" dirty="0"/>
          </a:p>
          <a:p>
            <a:r>
              <a:rPr lang="es-MX" dirty="0" smtClean="0"/>
              <a:t> </a:t>
            </a:r>
            <a:endParaRPr lang="es-MX" dirty="0"/>
          </a:p>
          <a:p>
            <a:pPr algn="just"/>
            <a:endParaRPr lang="es-MX"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73" y="3796937"/>
            <a:ext cx="16097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842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1938707" y="2820413"/>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1962159" y="2839970"/>
            <a:ext cx="6840760" cy="2308324"/>
          </a:xfrm>
          <a:prstGeom prst="rect">
            <a:avLst/>
          </a:prstGeom>
        </p:spPr>
        <p:txBody>
          <a:bodyPr wrap="square">
            <a:spAutoFit/>
          </a:bodyPr>
          <a:lstStyle/>
          <a:p>
            <a:endParaRPr lang="es-MX" dirty="0"/>
          </a:p>
          <a:p>
            <a:pPr marL="285750" indent="-285750" algn="just">
              <a:buFont typeface="Wingdings" pitchFamily="2" charset="2"/>
              <a:buChar char="ü"/>
            </a:pPr>
            <a:r>
              <a:rPr lang="es-MX" dirty="0" smtClean="0"/>
              <a:t>Es </a:t>
            </a:r>
            <a:r>
              <a:rPr lang="es-MX" dirty="0"/>
              <a:t>la habilidad de percibir aquellas realidades del contexto que requieren atención, de reflexionar sobre ellas y en algunos casos, de actuar para la transformación de las mismas. </a:t>
            </a:r>
          </a:p>
          <a:p>
            <a:pPr marL="285750" indent="-285750" algn="just">
              <a:buFont typeface="Wingdings" pitchFamily="2" charset="2"/>
              <a:buChar char="ü"/>
            </a:pPr>
            <a:endParaRPr lang="es-MX" dirty="0"/>
          </a:p>
          <a:p>
            <a:pPr marL="285750" indent="-285750" algn="just">
              <a:buFont typeface="Wingdings" pitchFamily="2" charset="2"/>
              <a:buChar char="ü"/>
            </a:pPr>
            <a:r>
              <a:rPr lang="es-MX" dirty="0" smtClean="0"/>
              <a:t>Este </a:t>
            </a:r>
            <a:r>
              <a:rPr lang="es-MX" dirty="0"/>
              <a:t>compromiso implica la consideración del impacto positivo o negativo de las decisiones que se toman y de las acciones que se llevan a cabo.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1" y="3565632"/>
            <a:ext cx="17621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1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sp>
        <p:nvSpPr>
          <p:cNvPr id="4" name="3 Rectángulo"/>
          <p:cNvSpPr/>
          <p:nvPr/>
        </p:nvSpPr>
        <p:spPr>
          <a:xfrm>
            <a:off x="2051720" y="2060848"/>
            <a:ext cx="6840760" cy="4247317"/>
          </a:xfrm>
          <a:prstGeom prst="rect">
            <a:avLst/>
          </a:prstGeom>
        </p:spPr>
        <p:txBody>
          <a:bodyPr wrap="square">
            <a:spAutoFit/>
          </a:bodyPr>
          <a:lstStyle/>
          <a:p>
            <a:pPr algn="just"/>
            <a:endParaRPr lang="es-MX" dirty="0"/>
          </a:p>
          <a:p>
            <a:pPr algn="just"/>
            <a:endParaRPr lang="es-MX" dirty="0"/>
          </a:p>
          <a:p>
            <a:pPr marL="285750" indent="-285750" algn="just">
              <a:buFont typeface="Wingdings" pitchFamily="2" charset="2"/>
              <a:buChar char="ü"/>
            </a:pPr>
            <a:r>
              <a:rPr lang="es-MX" dirty="0"/>
              <a:t>Las relaciones con los demás requieren la capacidad para autorregularnos emocionalmente ante las otras personas con las cuales convivimos día a día, y solucionar conflictos interpersonales. </a:t>
            </a:r>
          </a:p>
          <a:p>
            <a:pPr marL="285750" indent="-285750" algn="just">
              <a:buFont typeface="Wingdings" pitchFamily="2" charset="2"/>
              <a:buChar char="ü"/>
            </a:pPr>
            <a:endParaRPr lang="es-MX" dirty="0"/>
          </a:p>
          <a:p>
            <a:pPr marL="285750" indent="-285750" algn="just">
              <a:buFont typeface="Wingdings" pitchFamily="2" charset="2"/>
              <a:buChar char="ü"/>
            </a:pPr>
            <a:endParaRPr lang="es-MX" dirty="0"/>
          </a:p>
          <a:p>
            <a:pPr marL="285750" indent="-285750" algn="just">
              <a:buFont typeface="Wingdings" pitchFamily="2" charset="2"/>
              <a:buChar char="ü"/>
            </a:pPr>
            <a:r>
              <a:rPr lang="es-MX" dirty="0" smtClean="0"/>
              <a:t>Incluye </a:t>
            </a:r>
            <a:r>
              <a:rPr lang="es-MX" dirty="0"/>
              <a:t>la capacidad de establecer comunicación con los demás, saber escuchar con exactitud y conocer el momento para dar nuestra opinión, utilizar la crítica constructiva, llegar a acuerdos o consensos, defender con decisión nuestras ideas y opiniones respetando las del resto del grupo, cooperar en las metas grupales y plantear soluciones a los conflictos sin que ninguna de las partes se sienta perjudicada (</a:t>
            </a:r>
            <a:r>
              <a:rPr lang="es-MX" dirty="0" err="1"/>
              <a:t>Extremera</a:t>
            </a:r>
            <a:r>
              <a:rPr lang="es-MX" dirty="0"/>
              <a:t> y Fernández, 2002). </a:t>
            </a:r>
          </a:p>
          <a:p>
            <a:pPr algn="just"/>
            <a:endParaRPr lang="es-MX"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95" y="3556107"/>
            <a:ext cx="18764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12 Conector recto"/>
          <p:cNvCxnSpPr/>
          <p:nvPr/>
        </p:nvCxnSpPr>
        <p:spPr>
          <a:xfrm>
            <a:off x="1938707" y="2820413"/>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1140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sp>
        <p:nvSpPr>
          <p:cNvPr id="4" name="3 Rectángulo"/>
          <p:cNvSpPr/>
          <p:nvPr/>
        </p:nvSpPr>
        <p:spPr>
          <a:xfrm>
            <a:off x="2051720" y="2060848"/>
            <a:ext cx="6840760" cy="3416320"/>
          </a:xfrm>
          <a:prstGeom prst="rect">
            <a:avLst/>
          </a:prstGeom>
        </p:spPr>
        <p:txBody>
          <a:bodyPr wrap="square">
            <a:spAutoFit/>
          </a:bodyPr>
          <a:lstStyle/>
          <a:p>
            <a:pPr algn="just"/>
            <a:endParaRPr lang="es-MX" dirty="0"/>
          </a:p>
          <a:p>
            <a:pPr algn="just"/>
            <a:endParaRPr lang="es-MX" dirty="0"/>
          </a:p>
          <a:p>
            <a:endParaRPr lang="es-MX" dirty="0"/>
          </a:p>
          <a:p>
            <a:pPr marL="285750" indent="-285750" algn="just">
              <a:buFont typeface="Wingdings" pitchFamily="2" charset="2"/>
              <a:buChar char="ü"/>
            </a:pPr>
            <a:r>
              <a:rPr lang="es-MX" dirty="0"/>
              <a:t>La toma de decisiones comprende un proceso sistemático y estratégico en donde es posible corregir desviaciones que pudieron producirse en relación a los objetivos que se hayan planteado. </a:t>
            </a:r>
          </a:p>
          <a:p>
            <a:pPr marL="285750" indent="-285750" algn="just">
              <a:buFont typeface="Wingdings" pitchFamily="2" charset="2"/>
              <a:buChar char="ü"/>
            </a:pPr>
            <a:endParaRPr lang="es-MX" dirty="0"/>
          </a:p>
          <a:p>
            <a:pPr marL="285750" indent="-285750" algn="just">
              <a:buFont typeface="Wingdings" pitchFamily="2" charset="2"/>
              <a:buChar char="ü"/>
            </a:pPr>
            <a:r>
              <a:rPr lang="es-MX" dirty="0" smtClean="0"/>
              <a:t>Para </a:t>
            </a:r>
            <a:r>
              <a:rPr lang="es-MX" dirty="0"/>
              <a:t>desarrollar la capacidad de tomar decisiones efectivas, conviene calcular, de modo previsor, imaginativo e inteligente, las consecuencias futuras de una serie de acciones que deseamos realizar y de otras que nos conviene omitir. </a:t>
            </a:r>
          </a:p>
          <a:p>
            <a:pPr algn="just"/>
            <a:endParaRPr lang="es-MX"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4" y="3661015"/>
            <a:ext cx="19335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12 Conector recto"/>
          <p:cNvCxnSpPr/>
          <p:nvPr/>
        </p:nvCxnSpPr>
        <p:spPr>
          <a:xfrm>
            <a:off x="2051720" y="2820413"/>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65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2928926" y="1268760"/>
            <a:ext cx="0" cy="511256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10" descr="C:\Users\Ordaz\Desktop\Promoción 2015\logo nuevo promo 2015.jpg"/>
          <p:cNvPicPr>
            <a:picLocks noChangeAspect="1" noChangeArrowheads="1"/>
          </p:cNvPicPr>
          <p:nvPr/>
        </p:nvPicPr>
        <p:blipFill>
          <a:blip r:embed="rId2" cstate="print"/>
          <a:srcRect/>
          <a:stretch>
            <a:fillRect/>
          </a:stretch>
        </p:blipFill>
        <p:spPr bwMode="auto">
          <a:xfrm>
            <a:off x="-16562" y="64574"/>
            <a:ext cx="2500330" cy="2500330"/>
          </a:xfrm>
          <a:prstGeom prst="rect">
            <a:avLst/>
          </a:prstGeom>
          <a:noFill/>
        </p:spPr>
      </p:pic>
      <p:pic>
        <p:nvPicPr>
          <p:cNvPr id="9" name="Picture 2" descr="Curso de preparación"/>
          <p:cNvPicPr>
            <a:picLocks noChangeAspect="1" noChangeArrowheads="1"/>
          </p:cNvPicPr>
          <p:nvPr/>
        </p:nvPicPr>
        <p:blipFill>
          <a:blip r:embed="rId3" cstate="print"/>
          <a:srcRect/>
          <a:stretch>
            <a:fillRect/>
          </a:stretch>
        </p:blipFill>
        <p:spPr bwMode="auto">
          <a:xfrm>
            <a:off x="35496" y="3052564"/>
            <a:ext cx="1143000" cy="952500"/>
          </a:xfrm>
          <a:prstGeom prst="rect">
            <a:avLst/>
          </a:prstGeom>
          <a:noFill/>
        </p:spPr>
      </p:pic>
      <p:sp>
        <p:nvSpPr>
          <p:cNvPr id="2" name="1 Rectángulo"/>
          <p:cNvSpPr/>
          <p:nvPr/>
        </p:nvSpPr>
        <p:spPr>
          <a:xfrm>
            <a:off x="1043608" y="3214717"/>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sp>
        <p:nvSpPr>
          <p:cNvPr id="12" name="11 Rectángulo"/>
          <p:cNvSpPr/>
          <p:nvPr/>
        </p:nvSpPr>
        <p:spPr>
          <a:xfrm>
            <a:off x="3056384" y="2670882"/>
            <a:ext cx="6390456" cy="2308324"/>
          </a:xfrm>
          <a:prstGeom prst="rect">
            <a:avLst/>
          </a:prstGeom>
        </p:spPr>
        <p:txBody>
          <a:bodyPr wrap="square">
            <a:spAutoFit/>
          </a:bodyPr>
          <a:lstStyle/>
          <a:p>
            <a:endParaRPr lang="es-MX" dirty="0"/>
          </a:p>
          <a:p>
            <a:r>
              <a:rPr lang="es-MX" dirty="0" smtClean="0"/>
              <a:t>a) ¿Qué </a:t>
            </a:r>
            <a:r>
              <a:rPr lang="es-MX" dirty="0"/>
              <a:t>me gustaría aprender? </a:t>
            </a:r>
          </a:p>
          <a:p>
            <a:endParaRPr lang="es-MX" dirty="0"/>
          </a:p>
          <a:p>
            <a:r>
              <a:rPr lang="es-MX" dirty="0" smtClean="0"/>
              <a:t>b) ¿Qué </a:t>
            </a:r>
            <a:r>
              <a:rPr lang="es-MX" dirty="0"/>
              <a:t>espero que suceda en este </a:t>
            </a:r>
            <a:r>
              <a:rPr lang="es-MX" dirty="0" smtClean="0"/>
              <a:t>curso? </a:t>
            </a:r>
            <a:endParaRPr lang="es-MX" dirty="0"/>
          </a:p>
          <a:p>
            <a:endParaRPr lang="es-MX" dirty="0"/>
          </a:p>
          <a:p>
            <a:r>
              <a:rPr lang="es-MX" dirty="0" smtClean="0"/>
              <a:t>c) ¿Qué </a:t>
            </a:r>
            <a:r>
              <a:rPr lang="es-MX" dirty="0"/>
              <a:t>espero que no suceda en este </a:t>
            </a:r>
            <a:r>
              <a:rPr lang="es-MX" dirty="0" smtClean="0"/>
              <a:t>curso? </a:t>
            </a:r>
            <a:endParaRPr lang="es-MX" dirty="0"/>
          </a:p>
          <a:p>
            <a:endParaRPr lang="es-MX" dirty="0"/>
          </a:p>
          <a:p>
            <a:r>
              <a:rPr lang="es-MX" dirty="0" smtClean="0"/>
              <a:t>d) ¿Qué </a:t>
            </a:r>
            <a:r>
              <a:rPr lang="es-MX" dirty="0"/>
              <a:t>hacer para lograr tus expectativas? </a:t>
            </a:r>
          </a:p>
        </p:txBody>
      </p:sp>
      <p:sp>
        <p:nvSpPr>
          <p:cNvPr id="3" name="2 Rectángulo"/>
          <p:cNvSpPr/>
          <p:nvPr/>
        </p:nvSpPr>
        <p:spPr>
          <a:xfrm>
            <a:off x="3203848" y="1988840"/>
            <a:ext cx="3569760" cy="523220"/>
          </a:xfrm>
          <a:prstGeom prst="rect">
            <a:avLst/>
          </a:prstGeom>
        </p:spPr>
        <p:txBody>
          <a:bodyPr wrap="none">
            <a:spAutoFit/>
          </a:bodyPr>
          <a:lstStyle/>
          <a:p>
            <a:r>
              <a:rPr lang="es-MX" sz="2800" b="1" dirty="0" smtClean="0">
                <a:solidFill>
                  <a:schemeClr val="accent3">
                    <a:lumMod val="50000"/>
                  </a:schemeClr>
                </a:solidFill>
                <a:ea typeface="KaiTi" panose="02010609060101010101" pitchFamily="49" charset="-122"/>
              </a:rPr>
              <a:t>Expectativas del curso:</a:t>
            </a:r>
            <a:endParaRPr lang="es-MX" sz="2800" b="1" dirty="0">
              <a:solidFill>
                <a:schemeClr val="accent3">
                  <a:lumMod val="50000"/>
                </a:schemeClr>
              </a:solidFill>
              <a:ea typeface="KaiTi" panose="02010609060101010101" pitchFamily="49" charset="-122"/>
            </a:endParaRPr>
          </a:p>
        </p:txBody>
      </p:sp>
      <p:sp>
        <p:nvSpPr>
          <p:cNvPr id="10" name="9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Tree>
    <p:extLst>
      <p:ext uri="{BB962C8B-B14F-4D97-AF65-F5344CB8AC3E}">
        <p14:creationId xmlns:p14="http://schemas.microsoft.com/office/powerpoint/2010/main" val="2214833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73" y="980728"/>
            <a:ext cx="8413377" cy="546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rso de preparación"/>
          <p:cNvPicPr>
            <a:picLocks noChangeAspect="1" noChangeArrowheads="1"/>
          </p:cNvPicPr>
          <p:nvPr/>
        </p:nvPicPr>
        <p:blipFill>
          <a:blip r:embed="rId3" cstate="print"/>
          <a:srcRect/>
          <a:stretch>
            <a:fillRect/>
          </a:stretch>
        </p:blipFill>
        <p:spPr bwMode="auto">
          <a:xfrm>
            <a:off x="207332" y="272202"/>
            <a:ext cx="1143000" cy="952500"/>
          </a:xfrm>
          <a:prstGeom prst="rect">
            <a:avLst/>
          </a:prstGeom>
          <a:noFill/>
        </p:spPr>
      </p:pic>
    </p:spTree>
    <p:extLst>
      <p:ext uri="{BB962C8B-B14F-4D97-AF65-F5344CB8AC3E}">
        <p14:creationId xmlns:p14="http://schemas.microsoft.com/office/powerpoint/2010/main" val="3190283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84" y="797258"/>
            <a:ext cx="8220479" cy="5969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rso de preparación"/>
          <p:cNvPicPr>
            <a:picLocks noChangeAspect="1" noChangeArrowheads="1"/>
          </p:cNvPicPr>
          <p:nvPr/>
        </p:nvPicPr>
        <p:blipFill>
          <a:blip r:embed="rId3" cstate="print"/>
          <a:srcRect/>
          <a:stretch>
            <a:fillRect/>
          </a:stretch>
        </p:blipFill>
        <p:spPr bwMode="auto">
          <a:xfrm>
            <a:off x="1115616" y="509278"/>
            <a:ext cx="1143000" cy="952500"/>
          </a:xfrm>
          <a:prstGeom prst="rect">
            <a:avLst/>
          </a:prstGeom>
          <a:noFill/>
        </p:spPr>
      </p:pic>
    </p:spTree>
    <p:extLst>
      <p:ext uri="{BB962C8B-B14F-4D97-AF65-F5344CB8AC3E}">
        <p14:creationId xmlns:p14="http://schemas.microsoft.com/office/powerpoint/2010/main" val="3591312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980728"/>
            <a:ext cx="8905875"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rso de preparación"/>
          <p:cNvPicPr>
            <a:picLocks noChangeAspect="1" noChangeArrowheads="1"/>
          </p:cNvPicPr>
          <p:nvPr/>
        </p:nvPicPr>
        <p:blipFill>
          <a:blip r:embed="rId3" cstate="print"/>
          <a:srcRect/>
          <a:stretch>
            <a:fillRect/>
          </a:stretch>
        </p:blipFill>
        <p:spPr bwMode="auto">
          <a:xfrm>
            <a:off x="1691680" y="1233208"/>
            <a:ext cx="1143000" cy="952500"/>
          </a:xfrm>
          <a:prstGeom prst="rect">
            <a:avLst/>
          </a:prstGeom>
          <a:noFill/>
        </p:spPr>
      </p:pic>
    </p:spTree>
    <p:extLst>
      <p:ext uri="{BB962C8B-B14F-4D97-AF65-F5344CB8AC3E}">
        <p14:creationId xmlns:p14="http://schemas.microsoft.com/office/powerpoint/2010/main" val="3602060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2" y="653593"/>
            <a:ext cx="8982075"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rso de preparación"/>
          <p:cNvPicPr>
            <a:picLocks noChangeAspect="1" noChangeArrowheads="1"/>
          </p:cNvPicPr>
          <p:nvPr/>
        </p:nvPicPr>
        <p:blipFill>
          <a:blip r:embed="rId3" cstate="print"/>
          <a:srcRect/>
          <a:stretch>
            <a:fillRect/>
          </a:stretch>
        </p:blipFill>
        <p:spPr bwMode="auto">
          <a:xfrm>
            <a:off x="207332" y="272202"/>
            <a:ext cx="1143000" cy="952500"/>
          </a:xfrm>
          <a:prstGeom prst="rect">
            <a:avLst/>
          </a:prstGeom>
          <a:noFill/>
        </p:spPr>
      </p:pic>
    </p:spTree>
    <p:extLst>
      <p:ext uri="{BB962C8B-B14F-4D97-AF65-F5344CB8AC3E}">
        <p14:creationId xmlns:p14="http://schemas.microsoft.com/office/powerpoint/2010/main" val="10738672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60" y="836712"/>
            <a:ext cx="8040409" cy="6353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rso de preparación"/>
          <p:cNvPicPr>
            <a:picLocks noChangeAspect="1" noChangeArrowheads="1"/>
          </p:cNvPicPr>
          <p:nvPr/>
        </p:nvPicPr>
        <p:blipFill>
          <a:blip r:embed="rId3" cstate="print"/>
          <a:srcRect/>
          <a:stretch>
            <a:fillRect/>
          </a:stretch>
        </p:blipFill>
        <p:spPr bwMode="auto">
          <a:xfrm>
            <a:off x="1691680" y="695891"/>
            <a:ext cx="1143000" cy="952500"/>
          </a:xfrm>
          <a:prstGeom prst="rect">
            <a:avLst/>
          </a:prstGeom>
          <a:noFill/>
        </p:spPr>
      </p:pic>
    </p:spTree>
    <p:extLst>
      <p:ext uri="{BB962C8B-B14F-4D97-AF65-F5344CB8AC3E}">
        <p14:creationId xmlns:p14="http://schemas.microsoft.com/office/powerpoint/2010/main" val="1688489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2699792" y="1207316"/>
            <a:ext cx="3456384" cy="461665"/>
          </a:xfrm>
          <a:prstGeom prst="rect">
            <a:avLst/>
          </a:prstGeom>
        </p:spPr>
        <p:txBody>
          <a:bodyPr wrap="square">
            <a:spAutoFit/>
          </a:bodyPr>
          <a:lstStyle/>
          <a:p>
            <a:pPr algn="ctr"/>
            <a:r>
              <a:rPr lang="es-MX" sz="2400" b="1" dirty="0" smtClean="0">
                <a:solidFill>
                  <a:schemeClr val="accent3">
                    <a:lumMod val="50000"/>
                  </a:schemeClr>
                </a:solidFill>
                <a:ea typeface="KaiTi" panose="02010609060101010101" pitchFamily="49" charset="-122"/>
              </a:rPr>
              <a:t>Fichas de Actividades</a:t>
            </a:r>
            <a:endParaRPr lang="es-MX" sz="2400" b="1" dirty="0">
              <a:solidFill>
                <a:schemeClr val="accent3">
                  <a:lumMod val="50000"/>
                </a:schemeClr>
              </a:solidFill>
              <a:ea typeface="KaiTi" panose="02010609060101010101" pitchFamily="49" charset="-122"/>
            </a:endParaRPr>
          </a:p>
        </p:txBody>
      </p:sp>
      <p:cxnSp>
        <p:nvCxnSpPr>
          <p:cNvPr id="13" name="12 Conector recto"/>
          <p:cNvCxnSpPr/>
          <p:nvPr/>
        </p:nvCxnSpPr>
        <p:spPr>
          <a:xfrm>
            <a:off x="2132159" y="2161885"/>
            <a:ext cx="0" cy="155514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266479" y="2469662"/>
            <a:ext cx="1584176" cy="1231106"/>
          </a:xfrm>
          <a:prstGeom prst="rect">
            <a:avLst/>
          </a:prstGeom>
        </p:spPr>
        <p:txBody>
          <a:bodyPr wrap="square">
            <a:spAutoFit/>
          </a:bodyPr>
          <a:lstStyle/>
          <a:p>
            <a:pPr marL="285750" indent="-285750" algn="just">
              <a:buFont typeface="Wingdings" pitchFamily="2" charset="2"/>
              <a:buChar char="q"/>
            </a:pPr>
            <a:r>
              <a:rPr lang="es-MX" sz="1400" dirty="0" smtClean="0"/>
              <a:t>Directivo</a:t>
            </a:r>
          </a:p>
          <a:p>
            <a:pPr marL="285750" indent="-285750" algn="just">
              <a:buFont typeface="Wingdings" pitchFamily="2" charset="2"/>
              <a:buChar char="q"/>
            </a:pPr>
            <a:r>
              <a:rPr lang="es-MX" sz="1400" dirty="0"/>
              <a:t>D</a:t>
            </a:r>
            <a:r>
              <a:rPr lang="es-MX" sz="1400" dirty="0" smtClean="0"/>
              <a:t>ocente</a:t>
            </a:r>
          </a:p>
          <a:p>
            <a:pPr marL="285750" indent="-285750" algn="just">
              <a:buFont typeface="Wingdings" pitchFamily="2" charset="2"/>
              <a:buChar char="q"/>
            </a:pPr>
            <a:r>
              <a:rPr lang="es-MX" sz="1400" dirty="0" smtClean="0"/>
              <a:t>Estudiante</a:t>
            </a:r>
          </a:p>
          <a:p>
            <a:pPr marL="285750" indent="-285750" algn="just">
              <a:buFont typeface="Wingdings" pitchFamily="2" charset="2"/>
              <a:buChar char="q"/>
            </a:pPr>
            <a:r>
              <a:rPr lang="es-MX" sz="1400" dirty="0" smtClean="0"/>
              <a:t>Familia</a:t>
            </a:r>
          </a:p>
          <a:p>
            <a:pPr algn="just"/>
            <a:endParaRPr lang="es-MX" dirty="0"/>
          </a:p>
        </p:txBody>
      </p:sp>
      <p:sp>
        <p:nvSpPr>
          <p:cNvPr id="6" name="5 CuadroTexto"/>
          <p:cNvSpPr txBox="1"/>
          <p:nvPr/>
        </p:nvSpPr>
        <p:spPr>
          <a:xfrm>
            <a:off x="35496" y="2161885"/>
            <a:ext cx="2014926" cy="307777"/>
          </a:xfrm>
          <a:prstGeom prst="rect">
            <a:avLst/>
          </a:prstGeom>
          <a:noFill/>
        </p:spPr>
        <p:txBody>
          <a:bodyPr wrap="square" rtlCol="0">
            <a:spAutoFit/>
          </a:bodyPr>
          <a:lstStyle/>
          <a:p>
            <a:r>
              <a:rPr lang="es-MX" sz="1400" b="1" dirty="0" smtClean="0"/>
              <a:t>Quien Guía la Actividad?</a:t>
            </a:r>
            <a:endParaRPr lang="es-MX" sz="1400" b="1" dirty="0"/>
          </a:p>
        </p:txBody>
      </p:sp>
      <p:cxnSp>
        <p:nvCxnSpPr>
          <p:cNvPr id="14" name="13 Conector recto"/>
          <p:cNvCxnSpPr/>
          <p:nvPr/>
        </p:nvCxnSpPr>
        <p:spPr>
          <a:xfrm>
            <a:off x="2123728" y="3933056"/>
            <a:ext cx="0" cy="155514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188273" y="3717032"/>
            <a:ext cx="1862149" cy="1600438"/>
          </a:xfrm>
          <a:prstGeom prst="rect">
            <a:avLst/>
          </a:prstGeom>
        </p:spPr>
        <p:txBody>
          <a:bodyPr wrap="square">
            <a:spAutoFit/>
          </a:bodyPr>
          <a:lstStyle/>
          <a:p>
            <a:pPr marL="285750" indent="-285750" algn="just">
              <a:buFont typeface="Wingdings" pitchFamily="2" charset="2"/>
              <a:buChar char="q"/>
            </a:pPr>
            <a:r>
              <a:rPr lang="es-MX" sz="1400" dirty="0"/>
              <a:t>Uno mismo</a:t>
            </a:r>
          </a:p>
          <a:p>
            <a:pPr marL="285750" indent="-285750" algn="just">
              <a:buFont typeface="Wingdings" pitchFamily="2" charset="2"/>
              <a:buChar char="q"/>
            </a:pPr>
            <a:r>
              <a:rPr lang="es-MX" sz="1400" dirty="0"/>
              <a:t>Docente</a:t>
            </a:r>
          </a:p>
          <a:p>
            <a:pPr marL="285750" indent="-285750" algn="just">
              <a:buFont typeface="Wingdings" pitchFamily="2" charset="2"/>
              <a:buChar char="q"/>
            </a:pPr>
            <a:r>
              <a:rPr lang="es-MX" sz="1400" dirty="0"/>
              <a:t>Estudiante</a:t>
            </a:r>
          </a:p>
          <a:p>
            <a:pPr marL="285750" indent="-285750" algn="just">
              <a:buFont typeface="Wingdings" pitchFamily="2" charset="2"/>
              <a:buChar char="q"/>
            </a:pPr>
            <a:r>
              <a:rPr lang="es-MX" sz="1400" dirty="0"/>
              <a:t>Comunidad Escolar</a:t>
            </a:r>
          </a:p>
          <a:p>
            <a:pPr marL="285750" indent="-285750" algn="just">
              <a:buFont typeface="Wingdings" pitchFamily="2" charset="2"/>
              <a:buChar char="q"/>
            </a:pPr>
            <a:r>
              <a:rPr lang="es-MX" sz="1400" dirty="0"/>
              <a:t> Padres de Familia</a:t>
            </a:r>
          </a:p>
          <a:p>
            <a:pPr marL="285750" indent="-285750" algn="just">
              <a:buFont typeface="Wingdings" pitchFamily="2" charset="2"/>
              <a:buChar char="q"/>
            </a:pPr>
            <a:r>
              <a:rPr lang="es-MX" sz="1400" dirty="0"/>
              <a:t>Toda la familia</a:t>
            </a:r>
          </a:p>
          <a:p>
            <a:pPr marL="285750" indent="-285750" algn="just">
              <a:buFont typeface="Wingdings" pitchFamily="2" charset="2"/>
              <a:buChar char="q"/>
            </a:pPr>
            <a:endParaRPr lang="es-MX" sz="1400" dirty="0"/>
          </a:p>
        </p:txBody>
      </p:sp>
      <p:sp>
        <p:nvSpPr>
          <p:cNvPr id="16" name="15 CuadroTexto"/>
          <p:cNvSpPr txBox="1"/>
          <p:nvPr/>
        </p:nvSpPr>
        <p:spPr>
          <a:xfrm>
            <a:off x="19059" y="3409255"/>
            <a:ext cx="2014926" cy="307777"/>
          </a:xfrm>
          <a:prstGeom prst="rect">
            <a:avLst/>
          </a:prstGeom>
          <a:noFill/>
        </p:spPr>
        <p:txBody>
          <a:bodyPr wrap="square" rtlCol="0">
            <a:spAutoFit/>
          </a:bodyPr>
          <a:lstStyle/>
          <a:p>
            <a:r>
              <a:rPr lang="es-MX" sz="1400" b="1" dirty="0" smtClean="0"/>
              <a:t>Para trabajar con….</a:t>
            </a:r>
            <a:endParaRPr lang="es-MX" sz="1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393" y="1916832"/>
            <a:ext cx="607695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188273" y="5157192"/>
            <a:ext cx="1503407" cy="369332"/>
          </a:xfrm>
          <a:prstGeom prst="rect">
            <a:avLst/>
          </a:prstGeom>
          <a:solidFill>
            <a:schemeClr val="bg1">
              <a:lumMod val="50000"/>
            </a:schemeClr>
          </a:solidFill>
        </p:spPr>
        <p:txBody>
          <a:bodyPr wrap="square" rtlCol="0">
            <a:spAutoFit/>
          </a:bodyPr>
          <a:lstStyle/>
          <a:p>
            <a:pPr algn="ctr"/>
            <a:r>
              <a:rPr lang="es-MX" dirty="0" smtClean="0"/>
              <a:t>Conoce T</a:t>
            </a:r>
            <a:endParaRPr lang="es-MX" dirty="0"/>
          </a:p>
        </p:txBody>
      </p:sp>
      <p:sp>
        <p:nvSpPr>
          <p:cNvPr id="18" name="17 CuadroTexto"/>
          <p:cNvSpPr txBox="1"/>
          <p:nvPr/>
        </p:nvSpPr>
        <p:spPr>
          <a:xfrm>
            <a:off x="213452" y="5656959"/>
            <a:ext cx="1503407" cy="369332"/>
          </a:xfrm>
          <a:prstGeom prst="rect">
            <a:avLst/>
          </a:prstGeom>
          <a:solidFill>
            <a:schemeClr val="bg1">
              <a:lumMod val="50000"/>
            </a:schemeClr>
          </a:solidFill>
        </p:spPr>
        <p:txBody>
          <a:bodyPr wrap="square" rtlCol="0">
            <a:spAutoFit/>
          </a:bodyPr>
          <a:lstStyle/>
          <a:p>
            <a:pPr algn="ctr"/>
            <a:r>
              <a:rPr lang="es-MX" dirty="0" smtClean="0"/>
              <a:t>Relaciona T</a:t>
            </a:r>
            <a:endParaRPr lang="es-MX" dirty="0"/>
          </a:p>
        </p:txBody>
      </p:sp>
      <p:sp>
        <p:nvSpPr>
          <p:cNvPr id="19" name="18 CuadroTexto"/>
          <p:cNvSpPr txBox="1"/>
          <p:nvPr/>
        </p:nvSpPr>
        <p:spPr>
          <a:xfrm>
            <a:off x="179512" y="6237312"/>
            <a:ext cx="1503407" cy="369332"/>
          </a:xfrm>
          <a:prstGeom prst="rect">
            <a:avLst/>
          </a:prstGeom>
          <a:solidFill>
            <a:schemeClr val="bg1">
              <a:lumMod val="50000"/>
            </a:schemeClr>
          </a:solidFill>
        </p:spPr>
        <p:txBody>
          <a:bodyPr wrap="square" rtlCol="0">
            <a:spAutoFit/>
          </a:bodyPr>
          <a:lstStyle/>
          <a:p>
            <a:pPr algn="ctr"/>
            <a:r>
              <a:rPr lang="es-MX" dirty="0" smtClean="0"/>
              <a:t>Elige T</a:t>
            </a:r>
            <a:endParaRPr lang="es-MX" dirty="0"/>
          </a:p>
        </p:txBody>
      </p:sp>
    </p:spTree>
    <p:extLst>
      <p:ext uri="{BB962C8B-B14F-4D97-AF65-F5344CB8AC3E}">
        <p14:creationId xmlns:p14="http://schemas.microsoft.com/office/powerpoint/2010/main" val="22676515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691680" y="695891"/>
            <a:ext cx="1143000" cy="952500"/>
          </a:xfrm>
          <a:prstGeom prst="rect">
            <a:avLst/>
          </a:prstGeom>
          <a:noFill/>
        </p:spPr>
      </p:pic>
    </p:spTree>
    <p:extLst>
      <p:ext uri="{BB962C8B-B14F-4D97-AF65-F5344CB8AC3E}">
        <p14:creationId xmlns:p14="http://schemas.microsoft.com/office/powerpoint/2010/main" val="35946155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72" y="1988839"/>
            <a:ext cx="6548531" cy="480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0292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8269"/>
            <a:ext cx="7970944" cy="329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5998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56086"/>
            <a:ext cx="717232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599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2928926" y="1041891"/>
            <a:ext cx="0" cy="511256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10" descr="C:\Users\Ordaz\Desktop\Promoción 2015\logo nuevo promo 2015.jpg"/>
          <p:cNvPicPr>
            <a:picLocks noChangeAspect="1" noChangeArrowheads="1"/>
          </p:cNvPicPr>
          <p:nvPr/>
        </p:nvPicPr>
        <p:blipFill>
          <a:blip r:embed="rId2" cstate="print"/>
          <a:srcRect/>
          <a:stretch>
            <a:fillRect/>
          </a:stretch>
        </p:blipFill>
        <p:spPr bwMode="auto">
          <a:xfrm>
            <a:off x="107504" y="393903"/>
            <a:ext cx="2500330" cy="2500330"/>
          </a:xfrm>
          <a:prstGeom prst="rect">
            <a:avLst/>
          </a:prstGeom>
          <a:noFill/>
        </p:spPr>
      </p:pic>
      <p:pic>
        <p:nvPicPr>
          <p:cNvPr id="9" name="Picture 2" descr="Curso de preparación"/>
          <p:cNvPicPr>
            <a:picLocks noChangeAspect="1" noChangeArrowheads="1"/>
          </p:cNvPicPr>
          <p:nvPr/>
        </p:nvPicPr>
        <p:blipFill>
          <a:blip r:embed="rId3" cstate="print"/>
          <a:srcRect/>
          <a:stretch>
            <a:fillRect/>
          </a:stretch>
        </p:blipFill>
        <p:spPr bwMode="auto">
          <a:xfrm>
            <a:off x="35496" y="3052564"/>
            <a:ext cx="1143000" cy="952500"/>
          </a:xfrm>
          <a:prstGeom prst="rect">
            <a:avLst/>
          </a:prstGeom>
          <a:noFill/>
        </p:spPr>
      </p:pic>
      <p:sp>
        <p:nvSpPr>
          <p:cNvPr id="2" name="1 Rectángulo"/>
          <p:cNvSpPr/>
          <p:nvPr/>
        </p:nvSpPr>
        <p:spPr>
          <a:xfrm>
            <a:off x="1043608" y="3214717"/>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sp>
        <p:nvSpPr>
          <p:cNvPr id="12" name="11 Rectángulo"/>
          <p:cNvSpPr/>
          <p:nvPr/>
        </p:nvSpPr>
        <p:spPr>
          <a:xfrm>
            <a:off x="3043420" y="1375603"/>
            <a:ext cx="5777052" cy="5539978"/>
          </a:xfrm>
          <a:prstGeom prst="rect">
            <a:avLst/>
          </a:prstGeom>
        </p:spPr>
        <p:txBody>
          <a:bodyPr wrap="square">
            <a:spAutoFit/>
          </a:bodyPr>
          <a:lstStyle/>
          <a:p>
            <a:pPr algn="just"/>
            <a:endParaRPr lang="es-MX" dirty="0"/>
          </a:p>
          <a:p>
            <a:pPr algn="just"/>
            <a:r>
              <a:rPr lang="es-MX" sz="1600" b="1" dirty="0" smtClean="0"/>
              <a:t>1) Formar equipos colaborativos</a:t>
            </a:r>
          </a:p>
          <a:p>
            <a:pPr algn="just"/>
            <a:endParaRPr lang="es-MX" sz="1600" b="1" dirty="0"/>
          </a:p>
          <a:p>
            <a:pPr algn="just"/>
            <a:r>
              <a:rPr lang="es-MX" sz="1600" b="1" dirty="0" smtClean="0"/>
              <a:t>2) Enlistar </a:t>
            </a:r>
            <a:r>
              <a:rPr lang="es-MX" sz="1600" b="1" dirty="0"/>
              <a:t>en un </a:t>
            </a:r>
            <a:r>
              <a:rPr lang="es-MX" sz="1600" b="1" dirty="0" err="1"/>
              <a:t>rotafolio</a:t>
            </a:r>
            <a:r>
              <a:rPr lang="es-MX" sz="1600" b="1" dirty="0"/>
              <a:t> las </a:t>
            </a:r>
            <a:r>
              <a:rPr lang="es-MX" sz="1600" b="1" dirty="0">
                <a:solidFill>
                  <a:schemeClr val="accent1">
                    <a:lumMod val="75000"/>
                  </a:schemeClr>
                </a:solidFill>
              </a:rPr>
              <a:t>principales problemáticas </a:t>
            </a:r>
            <a:r>
              <a:rPr lang="es-MX" sz="1600" b="1" dirty="0"/>
              <a:t>del </a:t>
            </a:r>
            <a:r>
              <a:rPr lang="es-MX" sz="1600" b="1" dirty="0">
                <a:solidFill>
                  <a:schemeClr val="accent1">
                    <a:lumMod val="75000"/>
                  </a:schemeClr>
                </a:solidFill>
              </a:rPr>
              <a:t>ambiente escolar </a:t>
            </a:r>
            <a:r>
              <a:rPr lang="es-MX" sz="1600" b="1" dirty="0"/>
              <a:t>que existen en </a:t>
            </a:r>
            <a:r>
              <a:rPr lang="es-MX" sz="1600" b="1" dirty="0" smtClean="0"/>
              <a:t>el </a:t>
            </a:r>
            <a:r>
              <a:rPr lang="es-MX" sz="1600" b="1" dirty="0" err="1" smtClean="0"/>
              <a:t>CBTis</a:t>
            </a:r>
            <a:r>
              <a:rPr lang="es-MX" sz="1600" b="1" dirty="0" smtClean="0"/>
              <a:t> 59</a:t>
            </a:r>
            <a:endParaRPr lang="es-MX" sz="1600" b="1" dirty="0"/>
          </a:p>
          <a:p>
            <a:pPr algn="just"/>
            <a:endParaRPr lang="es-MX" sz="1600" b="1" dirty="0"/>
          </a:p>
          <a:p>
            <a:pPr algn="just"/>
            <a:r>
              <a:rPr lang="es-MX" sz="1600" b="1" dirty="0" smtClean="0"/>
              <a:t>3) Enlistar </a:t>
            </a:r>
            <a:r>
              <a:rPr lang="es-MX" sz="1600" b="1" dirty="0"/>
              <a:t>en un </a:t>
            </a:r>
            <a:r>
              <a:rPr lang="es-MX" sz="1600" b="1" dirty="0" err="1"/>
              <a:t>rotafolio</a:t>
            </a:r>
            <a:r>
              <a:rPr lang="es-MX" sz="1600" b="1" dirty="0"/>
              <a:t> las </a:t>
            </a:r>
            <a:r>
              <a:rPr lang="es-MX" sz="1600" b="1" dirty="0">
                <a:solidFill>
                  <a:schemeClr val="accent1">
                    <a:lumMod val="75000"/>
                  </a:schemeClr>
                </a:solidFill>
              </a:rPr>
              <a:t>principales conductas de riesgo </a:t>
            </a:r>
            <a:r>
              <a:rPr lang="es-MX" sz="1600" b="1" dirty="0"/>
              <a:t>que existen en </a:t>
            </a:r>
            <a:r>
              <a:rPr lang="es-MX" sz="1600" b="1" dirty="0" smtClean="0"/>
              <a:t>el </a:t>
            </a:r>
            <a:r>
              <a:rPr lang="es-MX" sz="1600" b="1" dirty="0" err="1" smtClean="0"/>
              <a:t>CBTis</a:t>
            </a:r>
            <a:r>
              <a:rPr lang="es-MX" sz="1600" b="1" dirty="0" smtClean="0"/>
              <a:t> 59. </a:t>
            </a:r>
            <a:endParaRPr lang="es-MX" sz="1600" b="1" dirty="0"/>
          </a:p>
          <a:p>
            <a:pPr algn="just"/>
            <a:endParaRPr lang="es-MX" sz="1600" b="1" dirty="0"/>
          </a:p>
          <a:p>
            <a:pPr marL="342900" indent="-342900" algn="just">
              <a:buAutoNum type="arabicParenR" startAt="4"/>
            </a:pPr>
            <a:r>
              <a:rPr lang="es-MX" sz="1600" b="1" dirty="0" smtClean="0"/>
              <a:t>Los </a:t>
            </a:r>
            <a:r>
              <a:rPr lang="es-MX" sz="1600" b="1" dirty="0" err="1" smtClean="0"/>
              <a:t>rotafolios</a:t>
            </a:r>
            <a:r>
              <a:rPr lang="es-MX" sz="1600" b="1" dirty="0" smtClean="0"/>
              <a:t> se pegaran y dejaran en </a:t>
            </a:r>
            <a:r>
              <a:rPr lang="es-MX" sz="1600" b="1" dirty="0"/>
              <a:t>el aula durante el </a:t>
            </a:r>
            <a:r>
              <a:rPr lang="es-MX" sz="1600" b="1" dirty="0" smtClean="0"/>
              <a:t>curso-taller</a:t>
            </a:r>
            <a:r>
              <a:rPr lang="es-MX" sz="1600" b="1" dirty="0"/>
              <a:t> </a:t>
            </a:r>
            <a:r>
              <a:rPr lang="es-MX" sz="1600" b="1" dirty="0" smtClean="0"/>
              <a:t>(Favor de anotar el nombre de los participantes del equipo)</a:t>
            </a:r>
          </a:p>
          <a:p>
            <a:pPr algn="just"/>
            <a:endParaRPr lang="es-MX" sz="1600" b="1" dirty="0" smtClean="0"/>
          </a:p>
          <a:p>
            <a:pPr algn="just"/>
            <a:r>
              <a:rPr lang="es-MX" sz="1600" b="1" i="1" dirty="0" smtClean="0">
                <a:solidFill>
                  <a:schemeClr val="accent3">
                    <a:lumMod val="50000"/>
                  </a:schemeClr>
                </a:solidFill>
                <a:ea typeface="KaiTi" panose="02010609060101010101" pitchFamily="49" charset="-122"/>
              </a:rPr>
              <a:t>Material: </a:t>
            </a:r>
            <a:endParaRPr lang="es-MX" sz="1600" b="1" i="1" dirty="0">
              <a:solidFill>
                <a:schemeClr val="accent3">
                  <a:lumMod val="50000"/>
                </a:schemeClr>
              </a:solidFill>
              <a:ea typeface="KaiTi" panose="02010609060101010101" pitchFamily="49" charset="-122"/>
            </a:endParaRPr>
          </a:p>
          <a:p>
            <a:pPr algn="just"/>
            <a:r>
              <a:rPr lang="es-MX" sz="1600" b="1" dirty="0"/>
              <a:t> </a:t>
            </a:r>
            <a:r>
              <a:rPr lang="es-MX" sz="1600" b="1" dirty="0" smtClean="0"/>
              <a:t>      </a:t>
            </a:r>
            <a:r>
              <a:rPr lang="es-MX" sz="1600" b="1" dirty="0" err="1" smtClean="0"/>
              <a:t>Rotafolios</a:t>
            </a:r>
            <a:endParaRPr lang="es-MX" sz="1600" b="1" dirty="0" smtClean="0"/>
          </a:p>
          <a:p>
            <a:pPr algn="just"/>
            <a:r>
              <a:rPr lang="es-MX" sz="1600" b="1" dirty="0"/>
              <a:t> </a:t>
            </a:r>
            <a:r>
              <a:rPr lang="es-MX" sz="1600" b="1" dirty="0" smtClean="0"/>
              <a:t>      Marcadores </a:t>
            </a:r>
          </a:p>
          <a:p>
            <a:pPr algn="just"/>
            <a:r>
              <a:rPr lang="es-MX" sz="1600" b="1" i="1" dirty="0" smtClean="0">
                <a:solidFill>
                  <a:schemeClr val="accent3">
                    <a:lumMod val="50000"/>
                  </a:schemeClr>
                </a:solidFill>
                <a:ea typeface="KaiTi" panose="02010609060101010101" pitchFamily="49" charset="-122"/>
              </a:rPr>
              <a:t>Tiempo </a:t>
            </a:r>
            <a:r>
              <a:rPr lang="es-MX" sz="1600" b="1" i="1" dirty="0">
                <a:solidFill>
                  <a:schemeClr val="accent3">
                    <a:lumMod val="50000"/>
                  </a:schemeClr>
                </a:solidFill>
                <a:ea typeface="KaiTi" panose="02010609060101010101" pitchFamily="49" charset="-122"/>
              </a:rPr>
              <a:t>para realizar la actividad:</a:t>
            </a:r>
          </a:p>
          <a:p>
            <a:pPr algn="just"/>
            <a:r>
              <a:rPr lang="es-MX" sz="1600" b="1" dirty="0"/>
              <a:t> </a:t>
            </a:r>
            <a:r>
              <a:rPr lang="es-MX" sz="1600" b="1" dirty="0" smtClean="0"/>
              <a:t>     30 minutos  </a:t>
            </a:r>
          </a:p>
          <a:p>
            <a:pPr algn="just"/>
            <a:r>
              <a:rPr lang="es-MX" sz="1600" b="1" i="1" dirty="0" smtClean="0">
                <a:solidFill>
                  <a:schemeClr val="accent3">
                    <a:lumMod val="50000"/>
                  </a:schemeClr>
                </a:solidFill>
                <a:ea typeface="KaiTi" panose="02010609060101010101" pitchFamily="49" charset="-122"/>
              </a:rPr>
              <a:t>Producto </a:t>
            </a:r>
            <a:r>
              <a:rPr lang="es-MX" sz="1600" b="1" i="1" dirty="0">
                <a:solidFill>
                  <a:schemeClr val="accent3">
                    <a:lumMod val="50000"/>
                  </a:schemeClr>
                </a:solidFill>
                <a:ea typeface="KaiTi" panose="02010609060101010101" pitchFamily="49" charset="-122"/>
              </a:rPr>
              <a:t>esperado: </a:t>
            </a:r>
          </a:p>
          <a:p>
            <a:pPr algn="just"/>
            <a:r>
              <a:rPr lang="es-MX" sz="1600" b="1" dirty="0"/>
              <a:t>       Listado de principales (problemáticas del ambiente escolar y                conductas de riesgo )</a:t>
            </a:r>
          </a:p>
          <a:p>
            <a:pPr algn="just"/>
            <a:r>
              <a:rPr lang="es-MX" sz="1600" b="1" dirty="0" smtClean="0"/>
              <a:t>    </a:t>
            </a:r>
            <a:endParaRPr lang="es-MX" sz="1600" b="1" dirty="0"/>
          </a:p>
        </p:txBody>
      </p:sp>
      <p:sp>
        <p:nvSpPr>
          <p:cNvPr id="3" name="2 Rectángulo"/>
          <p:cNvSpPr/>
          <p:nvPr/>
        </p:nvSpPr>
        <p:spPr>
          <a:xfrm>
            <a:off x="3043420" y="764704"/>
            <a:ext cx="6194966" cy="646331"/>
          </a:xfrm>
          <a:prstGeom prst="rect">
            <a:avLst/>
          </a:prstGeom>
        </p:spPr>
        <p:txBody>
          <a:bodyPr wrap="none">
            <a:spAutoFit/>
          </a:bodyPr>
          <a:lstStyle/>
          <a:p>
            <a:r>
              <a:rPr lang="es-MX" b="1" dirty="0" smtClean="0">
                <a:solidFill>
                  <a:schemeClr val="accent3">
                    <a:lumMod val="50000"/>
                  </a:schemeClr>
                </a:solidFill>
                <a:ea typeface="KaiTi" panose="02010609060101010101" pitchFamily="49" charset="-122"/>
              </a:rPr>
              <a:t>Actividad 1:  </a:t>
            </a:r>
          </a:p>
          <a:p>
            <a:r>
              <a:rPr lang="es-MX" b="1" dirty="0" smtClean="0">
                <a:solidFill>
                  <a:schemeClr val="accent3">
                    <a:lumMod val="50000"/>
                  </a:schemeClr>
                </a:solidFill>
                <a:ea typeface="KaiTi" panose="02010609060101010101" pitchFamily="49" charset="-122"/>
              </a:rPr>
              <a:t>Identificar las problemáticas y principales conductas de riesgo: </a:t>
            </a:r>
            <a:endParaRPr lang="es-MX" b="1" dirty="0">
              <a:solidFill>
                <a:schemeClr val="accent3">
                  <a:lumMod val="50000"/>
                </a:schemeClr>
              </a:solidFill>
              <a:ea typeface="KaiTi" panose="02010609060101010101" pitchFamily="49" charset="-122"/>
            </a:endParaRPr>
          </a:p>
        </p:txBody>
      </p:sp>
      <p:sp>
        <p:nvSpPr>
          <p:cNvPr id="10" name="9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cxnSp>
        <p:nvCxnSpPr>
          <p:cNvPr id="11" name="10 Conector recto"/>
          <p:cNvCxnSpPr/>
          <p:nvPr/>
        </p:nvCxnSpPr>
        <p:spPr>
          <a:xfrm>
            <a:off x="2938679" y="1644068"/>
            <a:ext cx="5881793"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646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74" y="2078269"/>
            <a:ext cx="7904557" cy="425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5998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7081"/>
            <a:ext cx="684847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717032"/>
            <a:ext cx="507682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599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045" y="1988840"/>
            <a:ext cx="7526323" cy="4118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5998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959843"/>
            <a:ext cx="68484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286" y="4805139"/>
            <a:ext cx="52673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5998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33" y="1877703"/>
            <a:ext cx="7327335" cy="481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430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42" y="1988840"/>
            <a:ext cx="7350871"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4305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11" y="2043988"/>
            <a:ext cx="7424920" cy="429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2190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cxnSp>
        <p:nvCxnSpPr>
          <p:cNvPr id="13" name="12 Conector recto"/>
          <p:cNvCxnSpPr/>
          <p:nvPr/>
        </p:nvCxnSpPr>
        <p:spPr>
          <a:xfrm>
            <a:off x="8316416" y="890137"/>
            <a:ext cx="0" cy="237626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4305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sp>
        <p:nvSpPr>
          <p:cNvPr id="4" name="3 Rectángulo"/>
          <p:cNvSpPr/>
          <p:nvPr/>
        </p:nvSpPr>
        <p:spPr>
          <a:xfrm>
            <a:off x="395536" y="1988840"/>
            <a:ext cx="7920880" cy="4247317"/>
          </a:xfrm>
          <a:prstGeom prst="rect">
            <a:avLst/>
          </a:prstGeom>
        </p:spPr>
        <p:txBody>
          <a:bodyPr wrap="square">
            <a:spAutoFit/>
          </a:bodyPr>
          <a:lstStyle/>
          <a:p>
            <a:pPr algn="just"/>
            <a:endParaRPr lang="es-MX" dirty="0"/>
          </a:p>
          <a:p>
            <a:pPr algn="just"/>
            <a:r>
              <a:rPr lang="es-MX" dirty="0"/>
              <a:t>El </a:t>
            </a:r>
            <a:r>
              <a:rPr lang="es-MX" b="1" dirty="0"/>
              <a:t>espacio de la clase </a:t>
            </a:r>
            <a:r>
              <a:rPr lang="es-MX" dirty="0"/>
              <a:t>permite el desarrollo simultáneo de aprendizaje cognitivo y de HSE. </a:t>
            </a:r>
          </a:p>
          <a:p>
            <a:pPr algn="just"/>
            <a:endParaRPr lang="es-MX" dirty="0"/>
          </a:p>
          <a:p>
            <a:pPr algn="just"/>
            <a:r>
              <a:rPr lang="es-MX" dirty="0" smtClean="0"/>
              <a:t>El </a:t>
            </a:r>
            <a:r>
              <a:rPr lang="es-MX" dirty="0"/>
              <a:t>aula representa un laboratorio de socialización y experimentación de múltiples habilidades de las y los jóvenes </a:t>
            </a:r>
          </a:p>
          <a:p>
            <a:pPr algn="just"/>
            <a:endParaRPr lang="es-MX" dirty="0"/>
          </a:p>
          <a:p>
            <a:pPr algn="just"/>
            <a:r>
              <a:rPr lang="es-MX" dirty="0" smtClean="0"/>
              <a:t>así </a:t>
            </a:r>
            <a:r>
              <a:rPr lang="es-MX" dirty="0"/>
              <a:t>como Pérez et al.(2) afirman que en el enfoque de competencias lo más importante no son los conocimientos sino el uso que se hace de ellos en el proyecto de vida personal, social y profesional, así sucede en el de HSE. </a:t>
            </a:r>
          </a:p>
          <a:p>
            <a:pPr algn="just"/>
            <a:endParaRPr lang="es-MX" dirty="0"/>
          </a:p>
          <a:p>
            <a:pPr algn="just"/>
            <a:endParaRPr lang="es-MX" dirty="0"/>
          </a:p>
          <a:p>
            <a:pPr algn="just"/>
            <a:r>
              <a:rPr lang="es-MX" dirty="0" smtClean="0"/>
              <a:t>La </a:t>
            </a:r>
            <a:r>
              <a:rPr lang="es-MX" b="1" dirty="0"/>
              <a:t>transversalidad </a:t>
            </a:r>
            <a:r>
              <a:rPr lang="es-MX" dirty="0"/>
              <a:t>de las HSE en la </a:t>
            </a:r>
            <a:r>
              <a:rPr lang="es-MX" b="1" dirty="0"/>
              <a:t>secuencia didáctica </a:t>
            </a:r>
            <a:r>
              <a:rPr lang="es-MX" dirty="0"/>
              <a:t>de las clases es clave, así como </a:t>
            </a:r>
            <a:r>
              <a:rPr lang="es-MX" b="1" dirty="0"/>
              <a:t>el liderazgo del/ de la docente</a:t>
            </a:r>
            <a:r>
              <a:rPr lang="es-MX" dirty="0"/>
              <a:t>. </a:t>
            </a:r>
          </a:p>
          <a:p>
            <a:pPr algn="just"/>
            <a:r>
              <a:rPr lang="es-MX" dirty="0"/>
              <a:t>Niveles de Concreción en el Aula </a:t>
            </a:r>
          </a:p>
        </p:txBody>
      </p:sp>
    </p:spTree>
    <p:extLst>
      <p:ext uri="{BB962C8B-B14F-4D97-AF65-F5344CB8AC3E}">
        <p14:creationId xmlns:p14="http://schemas.microsoft.com/office/powerpoint/2010/main" val="27967164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sp>
        <p:nvSpPr>
          <p:cNvPr id="6" name="5 Rectángulo"/>
          <p:cNvSpPr/>
          <p:nvPr/>
        </p:nvSpPr>
        <p:spPr>
          <a:xfrm>
            <a:off x="539552" y="2274838"/>
            <a:ext cx="7776864" cy="1477328"/>
          </a:xfrm>
          <a:prstGeom prst="rect">
            <a:avLst/>
          </a:prstGeom>
        </p:spPr>
        <p:txBody>
          <a:bodyPr wrap="square">
            <a:spAutoFit/>
          </a:bodyPr>
          <a:lstStyle/>
          <a:p>
            <a:pPr algn="just"/>
            <a:endParaRPr lang="es-MX" dirty="0"/>
          </a:p>
          <a:p>
            <a:pPr algn="just"/>
            <a:r>
              <a:rPr lang="es-MX" dirty="0"/>
              <a:t>Como docentes </a:t>
            </a:r>
            <a:r>
              <a:rPr lang="es-MX" b="1" dirty="0"/>
              <a:t>tenemos la oportunidad, capacidad y responsabilidad de estimular el proceso de aprendizaje </a:t>
            </a:r>
            <a:r>
              <a:rPr lang="es-MX" dirty="0"/>
              <a:t>de los contenidos, así como de fomentar actitudes que incrementen la confianza, creatividad, participación y compromiso de las y los estudiantes. El uso de HSE abre paso para logar esas condiciones. </a:t>
            </a:r>
          </a:p>
        </p:txBody>
      </p:sp>
      <p:sp>
        <p:nvSpPr>
          <p:cNvPr id="7" name="6 Rectángulo"/>
          <p:cNvSpPr/>
          <p:nvPr/>
        </p:nvSpPr>
        <p:spPr>
          <a:xfrm>
            <a:off x="395536" y="4293096"/>
            <a:ext cx="2286000" cy="1200329"/>
          </a:xfrm>
          <a:prstGeom prst="rect">
            <a:avLst/>
          </a:prstGeom>
          <a:solidFill>
            <a:schemeClr val="tx2">
              <a:lumMod val="20000"/>
              <a:lumOff val="80000"/>
            </a:schemeClr>
          </a:solidFill>
        </p:spPr>
        <p:txBody>
          <a:bodyPr wrap="square">
            <a:spAutoFit/>
          </a:bodyPr>
          <a:lstStyle/>
          <a:p>
            <a:pPr algn="just"/>
            <a:r>
              <a:rPr lang="es-MX" b="1" dirty="0"/>
              <a:t>Secuencias didácticas de clases que fomentan HSE en las y los jóvenes </a:t>
            </a:r>
            <a:endParaRPr lang="es-MX" dirty="0"/>
          </a:p>
        </p:txBody>
      </p:sp>
      <p:sp>
        <p:nvSpPr>
          <p:cNvPr id="10" name="9 Rectángulo"/>
          <p:cNvSpPr/>
          <p:nvPr/>
        </p:nvSpPr>
        <p:spPr>
          <a:xfrm>
            <a:off x="4960180" y="4280742"/>
            <a:ext cx="2504552" cy="1200329"/>
          </a:xfrm>
          <a:prstGeom prst="rect">
            <a:avLst/>
          </a:prstGeom>
          <a:solidFill>
            <a:schemeClr val="tx2">
              <a:lumMod val="20000"/>
              <a:lumOff val="80000"/>
            </a:schemeClr>
          </a:solidFill>
        </p:spPr>
        <p:txBody>
          <a:bodyPr wrap="square">
            <a:spAutoFit/>
          </a:bodyPr>
          <a:lstStyle/>
          <a:p>
            <a:pPr algn="ctr"/>
            <a:endParaRPr lang="es-MX" b="1" dirty="0" smtClean="0"/>
          </a:p>
          <a:p>
            <a:pPr algn="ctr"/>
            <a:r>
              <a:rPr lang="es-MX" b="1" dirty="0" smtClean="0"/>
              <a:t>Un </a:t>
            </a:r>
            <a:r>
              <a:rPr lang="es-MX" b="1" dirty="0"/>
              <a:t>buen ambiente de convivencia en el </a:t>
            </a:r>
            <a:r>
              <a:rPr lang="es-MX" b="1" dirty="0" smtClean="0"/>
              <a:t>salón</a:t>
            </a:r>
          </a:p>
          <a:p>
            <a:pPr algn="ctr"/>
            <a:r>
              <a:rPr lang="es-MX" b="1" dirty="0" smtClean="0"/>
              <a:t> </a:t>
            </a:r>
            <a:endParaRPr lang="es-MX" dirty="0"/>
          </a:p>
        </p:txBody>
      </p:sp>
      <p:sp>
        <p:nvSpPr>
          <p:cNvPr id="11" name="10 Cruz"/>
          <p:cNvSpPr/>
          <p:nvPr/>
        </p:nvSpPr>
        <p:spPr>
          <a:xfrm>
            <a:off x="3635896" y="4670834"/>
            <a:ext cx="504056" cy="420144"/>
          </a:xfrm>
          <a:prstGeom prst="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84907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347857" y="1657971"/>
            <a:ext cx="825659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descr="Curso de preparación"/>
          <p:cNvPicPr>
            <a:picLocks noChangeAspect="1" noChangeArrowheads="1"/>
          </p:cNvPicPr>
          <p:nvPr/>
        </p:nvPicPr>
        <p:blipFill>
          <a:blip r:embed="rId2" cstate="print"/>
          <a:srcRect/>
          <a:stretch>
            <a:fillRect/>
          </a:stretch>
        </p:blipFill>
        <p:spPr bwMode="auto">
          <a:xfrm>
            <a:off x="582969" y="548680"/>
            <a:ext cx="1143000" cy="952500"/>
          </a:xfrm>
          <a:prstGeom prst="rect">
            <a:avLst/>
          </a:prstGeom>
          <a:noFill/>
        </p:spPr>
      </p:pic>
      <p:sp>
        <p:nvSpPr>
          <p:cNvPr id="2" name="1 Rectángulo"/>
          <p:cNvSpPr/>
          <p:nvPr/>
        </p:nvSpPr>
        <p:spPr>
          <a:xfrm>
            <a:off x="1760709" y="876994"/>
            <a:ext cx="3283079" cy="369332"/>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Que es el Programa Construye T </a:t>
            </a:r>
            <a:endParaRPr lang="es-MX" b="1" dirty="0">
              <a:solidFill>
                <a:schemeClr val="accent3">
                  <a:lumMod val="50000"/>
                </a:schemeClr>
              </a:solidFill>
              <a:ea typeface="KaiTi" panose="02010609060101010101" pitchFamily="49" charset="-122"/>
            </a:endParaRPr>
          </a:p>
        </p:txBody>
      </p:sp>
      <p:sp>
        <p:nvSpPr>
          <p:cNvPr id="13" name="12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15" y="1731572"/>
            <a:ext cx="5314319" cy="301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523278" y="4763000"/>
            <a:ext cx="8369202" cy="1200329"/>
          </a:xfrm>
          <a:prstGeom prst="rect">
            <a:avLst/>
          </a:prstGeom>
        </p:spPr>
        <p:txBody>
          <a:bodyPr wrap="square">
            <a:spAutoFit/>
          </a:bodyPr>
          <a:lstStyle/>
          <a:p>
            <a:pPr algn="just"/>
            <a:r>
              <a:rPr lang="es-MX" dirty="0">
                <a:solidFill>
                  <a:prstClr val="black"/>
                </a:solidFill>
              </a:rPr>
              <a:t>Es un programa de la Subsecretaría de Educación Media Superior (SEMS), en colaboración con el Programa de las Naciones Unidas para el Desarrollo (PNUD), cuyo objetivo </a:t>
            </a:r>
            <a:r>
              <a:rPr lang="es-MX" dirty="0" smtClean="0">
                <a:solidFill>
                  <a:prstClr val="black"/>
                </a:solidFill>
              </a:rPr>
              <a:t>es: </a:t>
            </a:r>
            <a:r>
              <a:rPr lang="es-MX" dirty="0">
                <a:solidFill>
                  <a:prstClr val="black"/>
                </a:solidFill>
              </a:rPr>
              <a:t>desarrollar habilidades socioemocionales en la comunidad escolar y mejorar el </a:t>
            </a:r>
            <a:r>
              <a:rPr lang="es-MX" dirty="0" smtClean="0">
                <a:solidFill>
                  <a:prstClr val="black"/>
                </a:solidFill>
              </a:rPr>
              <a:t>ambiente escolar.</a:t>
            </a:r>
            <a:endParaRPr lang="es-MX" dirty="0"/>
          </a:p>
        </p:txBody>
      </p:sp>
      <p:sp>
        <p:nvSpPr>
          <p:cNvPr id="11" name="10 Rectángulo"/>
          <p:cNvSpPr/>
          <p:nvPr/>
        </p:nvSpPr>
        <p:spPr>
          <a:xfrm rot="16200000">
            <a:off x="-671568" y="3055363"/>
            <a:ext cx="2389693" cy="369332"/>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ww.construye-t.org.mx</a:t>
            </a:r>
            <a:endParaRPr lang="es-MX" b="1" dirty="0">
              <a:solidFill>
                <a:schemeClr val="accent3">
                  <a:lumMod val="50000"/>
                </a:schemeClr>
              </a:solidFill>
              <a:ea typeface="KaiTi" panose="02010609060101010101" pitchFamily="49" charset="-122"/>
            </a:endParaRPr>
          </a:p>
        </p:txBody>
      </p:sp>
    </p:spTree>
    <p:extLst>
      <p:ext uri="{BB962C8B-B14F-4D97-AF65-F5344CB8AC3E}">
        <p14:creationId xmlns:p14="http://schemas.microsoft.com/office/powerpoint/2010/main" val="21048653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380919"/>
            <a:ext cx="1143000" cy="952500"/>
          </a:xfrm>
          <a:prstGeom prst="rect">
            <a:avLst/>
          </a:prstGeom>
          <a:noFill/>
        </p:spPr>
      </p:pic>
      <p:sp>
        <p:nvSpPr>
          <p:cNvPr id="2" name="1 Rectángulo"/>
          <p:cNvSpPr/>
          <p:nvPr/>
        </p:nvSpPr>
        <p:spPr>
          <a:xfrm>
            <a:off x="1475656" y="534003"/>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sp>
        <p:nvSpPr>
          <p:cNvPr id="4" name="3 Rectángulo"/>
          <p:cNvSpPr/>
          <p:nvPr/>
        </p:nvSpPr>
        <p:spPr>
          <a:xfrm>
            <a:off x="539552" y="1663055"/>
            <a:ext cx="7776864" cy="5078313"/>
          </a:xfrm>
          <a:prstGeom prst="rect">
            <a:avLst/>
          </a:prstGeom>
        </p:spPr>
        <p:txBody>
          <a:bodyPr wrap="square">
            <a:spAutoFit/>
          </a:bodyPr>
          <a:lstStyle/>
          <a:p>
            <a:endParaRPr lang="es-MX" dirty="0"/>
          </a:p>
          <a:p>
            <a:r>
              <a:rPr lang="es-MX" dirty="0"/>
              <a:t>Establecer objetivos de aprendizaje claros y realistas. </a:t>
            </a:r>
          </a:p>
          <a:p>
            <a:endParaRPr lang="es-MX" dirty="0"/>
          </a:p>
          <a:p>
            <a:r>
              <a:rPr lang="es-MX" dirty="0" smtClean="0"/>
              <a:t>Informarse </a:t>
            </a:r>
            <a:r>
              <a:rPr lang="es-MX" dirty="0"/>
              <a:t>e investigar sobre el tema en cuestión en múltiples fuentes. </a:t>
            </a:r>
          </a:p>
          <a:p>
            <a:endParaRPr lang="es-MX" dirty="0"/>
          </a:p>
          <a:p>
            <a:r>
              <a:rPr lang="es-MX" dirty="0" smtClean="0"/>
              <a:t>Hacer </a:t>
            </a:r>
            <a:r>
              <a:rPr lang="es-MX" dirty="0"/>
              <a:t>uso de las TIC para consultar otros métodos de enseñanza y formas de trabajo (sitios web especializados, videos, comunidades digitales). </a:t>
            </a:r>
          </a:p>
          <a:p>
            <a:endParaRPr lang="es-MX" dirty="0"/>
          </a:p>
          <a:p>
            <a:pPr algn="just"/>
            <a:r>
              <a:rPr lang="es-MX" b="1" i="1" dirty="0" smtClean="0"/>
              <a:t>Establecer </a:t>
            </a:r>
            <a:r>
              <a:rPr lang="es-MX" b="1" i="1" dirty="0"/>
              <a:t>comunidades de práctica entre las/los docentes del plantel para compartir información y técnicas de trabajo. </a:t>
            </a:r>
          </a:p>
          <a:p>
            <a:pPr algn="just"/>
            <a:endParaRPr lang="es-MX" b="1" i="1" dirty="0"/>
          </a:p>
          <a:p>
            <a:r>
              <a:rPr lang="es-MX" dirty="0" smtClean="0"/>
              <a:t>Preparar </a:t>
            </a:r>
            <a:r>
              <a:rPr lang="es-MX" dirty="0"/>
              <a:t>con anticipación el material de apoyo necesario que facilite el proceso enseñanza-aprendizaje. </a:t>
            </a:r>
          </a:p>
          <a:p>
            <a:endParaRPr lang="es-MX" dirty="0"/>
          </a:p>
          <a:p>
            <a:r>
              <a:rPr lang="es-MX" dirty="0" smtClean="0"/>
              <a:t>Establecer </a:t>
            </a:r>
            <a:r>
              <a:rPr lang="es-MX" dirty="0"/>
              <a:t>proyectos que respondan al contexto de la comunidad escolar. </a:t>
            </a:r>
          </a:p>
          <a:p>
            <a:endParaRPr lang="es-MX" dirty="0"/>
          </a:p>
          <a:p>
            <a:pPr algn="just"/>
            <a:r>
              <a:rPr lang="es-MX" dirty="0" smtClean="0"/>
              <a:t>Incluir </a:t>
            </a:r>
            <a:r>
              <a:rPr lang="es-MX" dirty="0"/>
              <a:t>dinámicas de activación y cierre que fomenten el espíritu de trabajo y cohesión grupal </a:t>
            </a:r>
          </a:p>
        </p:txBody>
      </p:sp>
    </p:spTree>
    <p:extLst>
      <p:ext uri="{BB962C8B-B14F-4D97-AF65-F5344CB8AC3E}">
        <p14:creationId xmlns:p14="http://schemas.microsoft.com/office/powerpoint/2010/main" val="4281139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243386"/>
            <a:ext cx="1143000" cy="952500"/>
          </a:xfrm>
          <a:prstGeom prst="rect">
            <a:avLst/>
          </a:prstGeom>
          <a:noFill/>
        </p:spPr>
      </p:pic>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sp>
        <p:nvSpPr>
          <p:cNvPr id="6" name="5 Rectángulo"/>
          <p:cNvSpPr/>
          <p:nvPr/>
        </p:nvSpPr>
        <p:spPr>
          <a:xfrm>
            <a:off x="539552" y="1916832"/>
            <a:ext cx="7776864" cy="4524315"/>
          </a:xfrm>
          <a:prstGeom prst="rect">
            <a:avLst/>
          </a:prstGeom>
        </p:spPr>
        <p:txBody>
          <a:bodyPr wrap="square">
            <a:spAutoFit/>
          </a:bodyPr>
          <a:lstStyle/>
          <a:p>
            <a:pPr algn="just"/>
            <a:endParaRPr lang="es-MX" dirty="0"/>
          </a:p>
          <a:p>
            <a:pPr algn="just"/>
            <a:r>
              <a:rPr lang="es-MX" dirty="0"/>
              <a:t>Establecer técnicas y claras para su desarrollo en clase, y de acuerdo a las necesidades del grupo. </a:t>
            </a:r>
          </a:p>
          <a:p>
            <a:pPr algn="just"/>
            <a:r>
              <a:rPr lang="es-MX" dirty="0" smtClean="0"/>
              <a:t>Considerar </a:t>
            </a:r>
            <a:r>
              <a:rPr lang="es-MX" dirty="0"/>
              <a:t>alternativas a la/s técnica/s que se ha decidido implementar para la clase. </a:t>
            </a:r>
          </a:p>
          <a:p>
            <a:pPr algn="just"/>
            <a:r>
              <a:rPr lang="es-MX" dirty="0" smtClean="0"/>
              <a:t>Instrumentar </a:t>
            </a:r>
            <a:r>
              <a:rPr lang="es-MX" dirty="0"/>
              <a:t>de diferentes formas de trabajo (individual, parejas, equipos, grupal, en espacios abiertos, con asignación de roles, etcétera). Incentivar el trabajo colaborativo. </a:t>
            </a:r>
          </a:p>
          <a:p>
            <a:pPr algn="just"/>
            <a:r>
              <a:rPr lang="es-MX" dirty="0" smtClean="0"/>
              <a:t>Incentivar </a:t>
            </a:r>
            <a:r>
              <a:rPr lang="es-MX" dirty="0"/>
              <a:t>el uso y desarrollo de los múltiples talentos y aptitudes de los estudiantes. </a:t>
            </a:r>
          </a:p>
          <a:p>
            <a:pPr algn="just"/>
            <a:r>
              <a:rPr lang="es-MX" dirty="0" smtClean="0"/>
              <a:t>Fomentar </a:t>
            </a:r>
            <a:r>
              <a:rPr lang="es-MX" dirty="0"/>
              <a:t>el aprendizaje activo (creación y desarrollo de conocimiento, análisis, aplicación, etcétera). </a:t>
            </a:r>
          </a:p>
          <a:p>
            <a:pPr algn="just"/>
            <a:r>
              <a:rPr lang="es-MX" dirty="0" smtClean="0"/>
              <a:t>Fomentar </a:t>
            </a:r>
            <a:r>
              <a:rPr lang="es-MX" dirty="0"/>
              <a:t>la investigación de temas de interés, el uso de diferentes formas de expresión, uso de nuevas tecnologías e implementación de técnicas diversas para expandir los horizontes del cuerpo estudiantil. </a:t>
            </a:r>
          </a:p>
          <a:p>
            <a:pPr algn="just"/>
            <a:r>
              <a:rPr lang="es-MX" dirty="0"/>
              <a:t>2. Técnicas de enseñanza y aprendizaje (antes y durante la clase)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13480"/>
            <a:ext cx="1372765" cy="94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2653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243386"/>
            <a:ext cx="1143000" cy="952500"/>
          </a:xfrm>
          <a:prstGeom prst="rect">
            <a:avLst/>
          </a:prstGeom>
          <a:noFill/>
        </p:spPr>
      </p:pic>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13480"/>
            <a:ext cx="1372765" cy="94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39552" y="1730425"/>
            <a:ext cx="7776864" cy="4801314"/>
          </a:xfrm>
          <a:prstGeom prst="rect">
            <a:avLst/>
          </a:prstGeom>
        </p:spPr>
        <p:txBody>
          <a:bodyPr wrap="square">
            <a:spAutoFit/>
          </a:bodyPr>
          <a:lstStyle/>
          <a:p>
            <a:endParaRPr lang="es-MX" dirty="0"/>
          </a:p>
          <a:p>
            <a:r>
              <a:rPr lang="es-MX" dirty="0"/>
              <a:t>Fomentar diversas formas de toma de decisiones, como el consenso o el voto. </a:t>
            </a:r>
          </a:p>
          <a:p>
            <a:endParaRPr lang="es-MX" dirty="0"/>
          </a:p>
          <a:p>
            <a:r>
              <a:rPr lang="es-MX" dirty="0" smtClean="0"/>
              <a:t>Motivar </a:t>
            </a:r>
            <a:r>
              <a:rPr lang="es-MX" dirty="0"/>
              <a:t>actitudes de negociación para que las actividades se desarrollen en un esquema de ganar-ganar entre docente y estudiantes. </a:t>
            </a:r>
          </a:p>
          <a:p>
            <a:endParaRPr lang="es-MX" dirty="0"/>
          </a:p>
          <a:p>
            <a:r>
              <a:rPr lang="es-MX" dirty="0" smtClean="0"/>
              <a:t>Introducir </a:t>
            </a:r>
            <a:r>
              <a:rPr lang="es-MX" dirty="0"/>
              <a:t>temas de relevancia para la comunidad de estudiantes, y debatir y discutir aquellas que la impactan directamente con la finalidad de atender el contexto. </a:t>
            </a:r>
          </a:p>
          <a:p>
            <a:endParaRPr lang="es-MX" dirty="0"/>
          </a:p>
          <a:p>
            <a:r>
              <a:rPr lang="es-MX" dirty="0" smtClean="0"/>
              <a:t>Dialogar </a:t>
            </a:r>
            <a:r>
              <a:rPr lang="es-MX" dirty="0"/>
              <a:t>sobre la injerencia de cada integrante de la comunidad en la construcción de su realidad. </a:t>
            </a:r>
          </a:p>
          <a:p>
            <a:endParaRPr lang="es-MX" dirty="0"/>
          </a:p>
          <a:p>
            <a:r>
              <a:rPr lang="es-MX" dirty="0" smtClean="0"/>
              <a:t>Tener </a:t>
            </a:r>
            <a:r>
              <a:rPr lang="es-MX" dirty="0"/>
              <a:t>disposición para escuchar activamente a las y los integrantes del grupo bajo acuerdos de convivencia claramente establecidos. </a:t>
            </a:r>
          </a:p>
          <a:p>
            <a:endParaRPr lang="es-MX" dirty="0"/>
          </a:p>
          <a:p>
            <a:r>
              <a:rPr lang="es-MX" dirty="0" smtClean="0"/>
              <a:t>Aproximarse </a:t>
            </a:r>
            <a:r>
              <a:rPr lang="es-MX" dirty="0"/>
              <a:t>respetuosamente a las y los estudiantes. </a:t>
            </a:r>
          </a:p>
        </p:txBody>
      </p:sp>
    </p:spTree>
    <p:extLst>
      <p:ext uri="{BB962C8B-B14F-4D97-AF65-F5344CB8AC3E}">
        <p14:creationId xmlns:p14="http://schemas.microsoft.com/office/powerpoint/2010/main" val="16914464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243386"/>
            <a:ext cx="1143000" cy="952500"/>
          </a:xfrm>
          <a:prstGeom prst="rect">
            <a:avLst/>
          </a:prstGeom>
          <a:noFill/>
        </p:spPr>
      </p:pic>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1475656" y="12687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13480"/>
            <a:ext cx="1372765" cy="94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23528" y="1967343"/>
            <a:ext cx="8568952" cy="4247317"/>
          </a:xfrm>
          <a:prstGeom prst="rect">
            <a:avLst/>
          </a:prstGeom>
        </p:spPr>
        <p:txBody>
          <a:bodyPr wrap="square">
            <a:spAutoFit/>
          </a:bodyPr>
          <a:lstStyle/>
          <a:p>
            <a:pPr algn="just"/>
            <a:r>
              <a:rPr lang="es-MX" dirty="0" smtClean="0"/>
              <a:t>Asumir </a:t>
            </a:r>
            <a:r>
              <a:rPr lang="es-MX" dirty="0"/>
              <a:t>el compromiso de formador ante el grupo, considerando que el trabajo del docente trasciende el proceso de comunicación de conocimientos a otras dimensiones de las y los jóvenes. </a:t>
            </a:r>
          </a:p>
          <a:p>
            <a:pPr algn="just"/>
            <a:endParaRPr lang="es-MX" dirty="0"/>
          </a:p>
          <a:p>
            <a:pPr algn="just"/>
            <a:r>
              <a:rPr lang="es-MX" dirty="0" smtClean="0"/>
              <a:t>Fomentar </a:t>
            </a:r>
            <a:r>
              <a:rPr lang="es-MX" dirty="0"/>
              <a:t>actitudes </a:t>
            </a:r>
            <a:r>
              <a:rPr lang="es-MX" dirty="0" err="1"/>
              <a:t>prosociales</a:t>
            </a:r>
            <a:r>
              <a:rPr lang="es-MX" dirty="0"/>
              <a:t>, como aperturas de clases que impliquen el establecimiento de comunicación con el grupo (saludar, preguntar sobre el estado de ánimo, dialogar sobre algún acontecimiento relevante de la localidad). </a:t>
            </a:r>
          </a:p>
          <a:p>
            <a:pPr algn="just"/>
            <a:endParaRPr lang="es-MX" dirty="0"/>
          </a:p>
          <a:p>
            <a:pPr algn="just"/>
            <a:r>
              <a:rPr lang="es-MX" dirty="0" smtClean="0"/>
              <a:t>Recordar </a:t>
            </a:r>
            <a:r>
              <a:rPr lang="es-MX" dirty="0"/>
              <a:t>a los alumnos la importancia y utilidad de los contenidos que están aprendiendo. </a:t>
            </a:r>
          </a:p>
          <a:p>
            <a:pPr algn="just"/>
            <a:endParaRPr lang="es-MX" dirty="0"/>
          </a:p>
          <a:p>
            <a:pPr algn="just"/>
            <a:r>
              <a:rPr lang="es-MX" dirty="0" smtClean="0"/>
              <a:t>A </a:t>
            </a:r>
            <a:r>
              <a:rPr lang="es-MX" dirty="0"/>
              <a:t>nivel personal, procurar la formación continua a través de talleres o cursos que permitan al docente ampliar sus horizontes, así como mantenerse informado y al día de acontecimientos relevantes, de tal forma que pueda ofrecer una clase más dinámica. </a:t>
            </a:r>
          </a:p>
          <a:p>
            <a:pPr algn="just"/>
            <a:endParaRPr lang="es-MX" dirty="0" smtClean="0"/>
          </a:p>
        </p:txBody>
      </p:sp>
    </p:spTree>
    <p:extLst>
      <p:ext uri="{BB962C8B-B14F-4D97-AF65-F5344CB8AC3E}">
        <p14:creationId xmlns:p14="http://schemas.microsoft.com/office/powerpoint/2010/main" val="40689739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243386"/>
            <a:ext cx="1143000" cy="952500"/>
          </a:xfrm>
          <a:prstGeom prst="rect">
            <a:avLst/>
          </a:prstGeom>
          <a:noFill/>
        </p:spPr>
      </p:pic>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539552" y="12668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13480"/>
            <a:ext cx="1372765" cy="94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42558" y="2348880"/>
            <a:ext cx="8033898" cy="3139321"/>
          </a:xfrm>
          <a:prstGeom prst="rect">
            <a:avLst/>
          </a:prstGeom>
        </p:spPr>
        <p:txBody>
          <a:bodyPr wrap="square">
            <a:spAutoFit/>
          </a:bodyPr>
          <a:lstStyle/>
          <a:p>
            <a:pPr algn="just"/>
            <a:endParaRPr lang="es-MX" dirty="0" smtClean="0"/>
          </a:p>
          <a:p>
            <a:pPr algn="just"/>
            <a:r>
              <a:rPr lang="es-MX" dirty="0" smtClean="0"/>
              <a:t>Ser consistente con los acuerdos que se establecen ante el grupo. </a:t>
            </a:r>
          </a:p>
          <a:p>
            <a:pPr algn="just"/>
            <a:endParaRPr lang="es-MX" dirty="0"/>
          </a:p>
          <a:p>
            <a:pPr algn="just"/>
            <a:r>
              <a:rPr lang="es-MX" dirty="0" smtClean="0"/>
              <a:t>Mostrar coherencia entre el discurso y la práctica tanto dentro como fuera del aula. </a:t>
            </a:r>
          </a:p>
          <a:p>
            <a:pPr algn="just"/>
            <a:endParaRPr lang="es-MX" dirty="0" smtClean="0"/>
          </a:p>
          <a:p>
            <a:pPr algn="just"/>
            <a:r>
              <a:rPr lang="es-MX" dirty="0" smtClean="0"/>
              <a:t>Ser promotor del respeto a la diversidad y pluralidad. </a:t>
            </a:r>
          </a:p>
          <a:p>
            <a:pPr algn="just"/>
            <a:endParaRPr lang="es-MX" dirty="0" smtClean="0"/>
          </a:p>
          <a:p>
            <a:pPr algn="just"/>
            <a:r>
              <a:rPr lang="es-MX" b="1" i="1" dirty="0" smtClean="0"/>
              <a:t>Fomentar el espíritu de trabajo y diálogo con colegas del plantel para generar proyectos conjuntos. </a:t>
            </a:r>
          </a:p>
          <a:p>
            <a:pPr algn="just"/>
            <a:endParaRPr lang="es-MX" dirty="0" smtClean="0"/>
          </a:p>
          <a:p>
            <a:pPr algn="just"/>
            <a:r>
              <a:rPr lang="es-MX" dirty="0" smtClean="0"/>
              <a:t>Valorar el trabajo y la participación de las y los estudiantes. </a:t>
            </a:r>
            <a:endParaRPr lang="es-MX" dirty="0"/>
          </a:p>
        </p:txBody>
      </p:sp>
      <p:sp>
        <p:nvSpPr>
          <p:cNvPr id="10" name="9 Rectángulo"/>
          <p:cNvSpPr/>
          <p:nvPr/>
        </p:nvSpPr>
        <p:spPr>
          <a:xfrm rot="16200000">
            <a:off x="-1871985" y="3617548"/>
            <a:ext cx="4239711" cy="461665"/>
          </a:xfrm>
          <a:prstGeom prst="rect">
            <a:avLst/>
          </a:prstGeom>
        </p:spPr>
        <p:txBody>
          <a:bodyPr wrap="square">
            <a:spAutoFit/>
          </a:bodyPr>
          <a:lstStyle/>
          <a:p>
            <a:r>
              <a:rPr lang="es-MX" sz="2400" b="1" dirty="0" smtClean="0">
                <a:solidFill>
                  <a:schemeClr val="accent3">
                    <a:lumMod val="50000"/>
                  </a:schemeClr>
                </a:solidFill>
                <a:ea typeface="KaiTi" panose="02010609060101010101" pitchFamily="49" charset="-122"/>
              </a:rPr>
              <a:t>Actitud Proactiva (en Clase)</a:t>
            </a:r>
            <a:endParaRPr lang="es-MX" sz="2400" b="1" dirty="0">
              <a:solidFill>
                <a:schemeClr val="accent3">
                  <a:lumMod val="50000"/>
                </a:schemeClr>
              </a:solidFill>
              <a:ea typeface="KaiTi" panose="02010609060101010101" pitchFamily="49" charset="-122"/>
            </a:endParaRPr>
          </a:p>
        </p:txBody>
      </p:sp>
    </p:spTree>
    <p:extLst>
      <p:ext uri="{BB962C8B-B14F-4D97-AF65-F5344CB8AC3E}">
        <p14:creationId xmlns:p14="http://schemas.microsoft.com/office/powerpoint/2010/main" val="31607042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243386"/>
            <a:ext cx="1143000" cy="952500"/>
          </a:xfrm>
          <a:prstGeom prst="rect">
            <a:avLst/>
          </a:prstGeom>
          <a:noFill/>
        </p:spPr>
      </p:pic>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539552" y="12668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13480"/>
            <a:ext cx="1372765" cy="94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42558" y="2348880"/>
            <a:ext cx="8033898" cy="3416320"/>
          </a:xfrm>
          <a:prstGeom prst="rect">
            <a:avLst/>
          </a:prstGeom>
        </p:spPr>
        <p:txBody>
          <a:bodyPr wrap="square">
            <a:spAutoFit/>
          </a:bodyPr>
          <a:lstStyle/>
          <a:p>
            <a:pPr algn="just"/>
            <a:endParaRPr lang="es-MX" dirty="0"/>
          </a:p>
          <a:p>
            <a:pPr algn="just"/>
            <a:r>
              <a:rPr lang="es-MX" dirty="0"/>
              <a:t>Hacer uso de los recursos disponibles para generar una atmósfera que propicie un ambiente cordial y de aprendizaje en el salón (colocar frases inspiradoras, fotos de lugares, paisajes, personas, etcétera). </a:t>
            </a:r>
          </a:p>
          <a:p>
            <a:pPr algn="just"/>
            <a:endParaRPr lang="es-MX" dirty="0"/>
          </a:p>
          <a:p>
            <a:pPr algn="just"/>
            <a:r>
              <a:rPr lang="es-MX" dirty="0" smtClean="0"/>
              <a:t>Convertir </a:t>
            </a:r>
            <a:r>
              <a:rPr lang="es-MX" dirty="0"/>
              <a:t>el aula en un espacio de exhibición del trabajo de los mismos estudiantes. </a:t>
            </a:r>
          </a:p>
          <a:p>
            <a:pPr algn="just"/>
            <a:endParaRPr lang="es-MX" dirty="0"/>
          </a:p>
          <a:p>
            <a:pPr algn="just"/>
            <a:r>
              <a:rPr lang="es-MX" dirty="0" smtClean="0"/>
              <a:t>Aprovechar </a:t>
            </a:r>
            <a:r>
              <a:rPr lang="es-MX" dirty="0"/>
              <a:t>el espacio para evitar la monotonía (disponer del mobiliario para cambiar la organización del salón, moverse entre los alumnos para generar una mayor proximidad mientras se habla en clase, etcétera). </a:t>
            </a:r>
          </a:p>
          <a:p>
            <a:pPr algn="just"/>
            <a:endParaRPr lang="es-MX" dirty="0"/>
          </a:p>
          <a:p>
            <a:pPr algn="just"/>
            <a:r>
              <a:rPr lang="es-MX" dirty="0" smtClean="0"/>
              <a:t>Procurar </a:t>
            </a:r>
            <a:r>
              <a:rPr lang="es-MX" dirty="0"/>
              <a:t>un espacio limpio y ordenado. </a:t>
            </a:r>
          </a:p>
        </p:txBody>
      </p:sp>
      <p:sp>
        <p:nvSpPr>
          <p:cNvPr id="10" name="9 Rectángulo"/>
          <p:cNvSpPr/>
          <p:nvPr/>
        </p:nvSpPr>
        <p:spPr>
          <a:xfrm rot="16200000">
            <a:off x="-2315373" y="3650461"/>
            <a:ext cx="5228867" cy="461665"/>
          </a:xfrm>
          <a:prstGeom prst="rect">
            <a:avLst/>
          </a:prstGeom>
        </p:spPr>
        <p:txBody>
          <a:bodyPr wrap="square">
            <a:spAutoFit/>
          </a:bodyPr>
          <a:lstStyle/>
          <a:p>
            <a:r>
              <a:rPr lang="es-MX" sz="2400" b="1" dirty="0" smtClean="0">
                <a:solidFill>
                  <a:schemeClr val="accent3">
                    <a:lumMod val="50000"/>
                  </a:schemeClr>
                </a:solidFill>
                <a:ea typeface="KaiTi" panose="02010609060101010101" pitchFamily="49" charset="-122"/>
              </a:rPr>
              <a:t>Ambientación </a:t>
            </a:r>
            <a:r>
              <a:rPr lang="es-MX" sz="2400" b="1" dirty="0">
                <a:solidFill>
                  <a:schemeClr val="accent3">
                    <a:lumMod val="50000"/>
                  </a:schemeClr>
                </a:solidFill>
                <a:ea typeface="KaiTi" panose="02010609060101010101" pitchFamily="49" charset="-122"/>
              </a:rPr>
              <a:t>del espacio (en clase)</a:t>
            </a:r>
          </a:p>
        </p:txBody>
      </p:sp>
    </p:spTree>
    <p:extLst>
      <p:ext uri="{BB962C8B-B14F-4D97-AF65-F5344CB8AC3E}">
        <p14:creationId xmlns:p14="http://schemas.microsoft.com/office/powerpoint/2010/main" val="42735156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243386"/>
            <a:ext cx="1143000" cy="952500"/>
          </a:xfrm>
          <a:prstGeom prst="rect">
            <a:avLst/>
          </a:prstGeom>
          <a:noFill/>
        </p:spPr>
      </p:pic>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
        <p:nvSpPr>
          <p:cNvPr id="3" name="2 Rectángulo"/>
          <p:cNvSpPr/>
          <p:nvPr/>
        </p:nvSpPr>
        <p:spPr>
          <a:xfrm>
            <a:off x="539552" y="1266860"/>
            <a:ext cx="6615975" cy="461665"/>
          </a:xfrm>
          <a:prstGeom prst="rect">
            <a:avLst/>
          </a:prstGeom>
        </p:spPr>
        <p:txBody>
          <a:bodyPr wrap="square">
            <a:spAutoFit/>
          </a:bodyPr>
          <a:lstStyle/>
          <a:p>
            <a:r>
              <a:rPr lang="es-MX" sz="2400" b="1" dirty="0">
                <a:solidFill>
                  <a:schemeClr val="accent3">
                    <a:lumMod val="50000"/>
                  </a:schemeClr>
                </a:solidFill>
                <a:ea typeface="KaiTi" panose="02010609060101010101" pitchFamily="49" charset="-122"/>
              </a:rPr>
              <a:t>Hacia una clase con perspectiva socioemocional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13480"/>
            <a:ext cx="1372765" cy="94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42558" y="2348880"/>
            <a:ext cx="8033898" cy="3139321"/>
          </a:xfrm>
          <a:prstGeom prst="rect">
            <a:avLst/>
          </a:prstGeom>
        </p:spPr>
        <p:txBody>
          <a:bodyPr wrap="square">
            <a:spAutoFit/>
          </a:bodyPr>
          <a:lstStyle/>
          <a:p>
            <a:pPr algn="just"/>
            <a:endParaRPr lang="es-MX" dirty="0"/>
          </a:p>
          <a:p>
            <a:pPr algn="just"/>
            <a:endParaRPr lang="es-MX" dirty="0"/>
          </a:p>
          <a:p>
            <a:pPr algn="just"/>
            <a:r>
              <a:rPr lang="es-MX" dirty="0"/>
              <a:t>Una clase que demuestra interés por las y los estudiantes, facilita el proceso de aprendizaje. </a:t>
            </a:r>
          </a:p>
          <a:p>
            <a:pPr algn="just"/>
            <a:endParaRPr lang="es-MX" dirty="0"/>
          </a:p>
          <a:p>
            <a:pPr algn="just"/>
            <a:r>
              <a:rPr lang="es-MX" dirty="0"/>
              <a:t>P</a:t>
            </a:r>
            <a:r>
              <a:rPr lang="es-MX" dirty="0" smtClean="0"/>
              <a:t>or </a:t>
            </a:r>
            <a:r>
              <a:rPr lang="es-MX" dirty="0"/>
              <a:t>su parte, la/el docente que fomenta una planeación con enfoque de HSE, eventualmente genera una cultura de trabajo, colaboración y solidaridad que permite una mejor interacción y el desarrollo de nuevas dinámicas. </a:t>
            </a:r>
          </a:p>
          <a:p>
            <a:pPr algn="just"/>
            <a:endParaRPr lang="es-MX" dirty="0"/>
          </a:p>
          <a:p>
            <a:pPr algn="just"/>
            <a:r>
              <a:rPr lang="es-MX" dirty="0" smtClean="0"/>
              <a:t>A </a:t>
            </a:r>
            <a:r>
              <a:rPr lang="es-MX" dirty="0"/>
              <a:t>nivel personal, también se desarrolla un mayor nivel de satisfacción con el trabajo realizado, tanto por parte del docente, como de las y los estudiantes. </a:t>
            </a:r>
          </a:p>
        </p:txBody>
      </p:sp>
      <p:sp>
        <p:nvSpPr>
          <p:cNvPr id="10" name="9 Rectángulo"/>
          <p:cNvSpPr/>
          <p:nvPr/>
        </p:nvSpPr>
        <p:spPr>
          <a:xfrm rot="16200000">
            <a:off x="-2315373" y="3292322"/>
            <a:ext cx="5228867" cy="461665"/>
          </a:xfrm>
          <a:prstGeom prst="rect">
            <a:avLst/>
          </a:prstGeom>
        </p:spPr>
        <p:txBody>
          <a:bodyPr wrap="square">
            <a:spAutoFit/>
          </a:bodyPr>
          <a:lstStyle/>
          <a:p>
            <a:r>
              <a:rPr lang="es-MX" sz="2400" b="1" dirty="0" smtClean="0">
                <a:solidFill>
                  <a:schemeClr val="accent3">
                    <a:lumMod val="50000"/>
                  </a:schemeClr>
                </a:solidFill>
                <a:ea typeface="KaiTi" panose="02010609060101010101" pitchFamily="49" charset="-122"/>
              </a:rPr>
              <a:t>Debemos transitar…….  </a:t>
            </a:r>
            <a:endParaRPr lang="es-MX" sz="2400" b="1" dirty="0">
              <a:solidFill>
                <a:schemeClr val="accent3">
                  <a:lumMod val="50000"/>
                </a:schemeClr>
              </a:solidFill>
              <a:ea typeface="KaiTi" panose="02010609060101010101" pitchFamily="49" charset="-122"/>
            </a:endParaRPr>
          </a:p>
        </p:txBody>
      </p:sp>
    </p:spTree>
    <p:extLst>
      <p:ext uri="{BB962C8B-B14F-4D97-AF65-F5344CB8AC3E}">
        <p14:creationId xmlns:p14="http://schemas.microsoft.com/office/powerpoint/2010/main" val="12301463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pic>
        <p:nvPicPr>
          <p:cNvPr id="9" name="Picture 2" descr="Curso de preparación"/>
          <p:cNvPicPr>
            <a:picLocks noChangeAspect="1" noChangeArrowheads="1"/>
          </p:cNvPicPr>
          <p:nvPr/>
        </p:nvPicPr>
        <p:blipFill>
          <a:blip r:embed="rId2" cstate="print"/>
          <a:srcRect/>
          <a:stretch>
            <a:fillRect/>
          </a:stretch>
        </p:blipFill>
        <p:spPr bwMode="auto">
          <a:xfrm>
            <a:off x="188273" y="243386"/>
            <a:ext cx="1143000" cy="952500"/>
          </a:xfrm>
          <a:prstGeom prst="rect">
            <a:avLst/>
          </a:prstGeom>
          <a:noFill/>
        </p:spPr>
      </p:pic>
      <p:cxnSp>
        <p:nvCxnSpPr>
          <p:cNvPr id="23" name="22 Conector recto"/>
          <p:cNvCxnSpPr/>
          <p:nvPr/>
        </p:nvCxnSpPr>
        <p:spPr>
          <a:xfrm flipH="1">
            <a:off x="539552" y="1844824"/>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13480"/>
            <a:ext cx="1372765" cy="94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rot="16200000">
            <a:off x="-2317689" y="1996177"/>
            <a:ext cx="5228867" cy="461665"/>
          </a:xfrm>
          <a:prstGeom prst="rect">
            <a:avLst/>
          </a:prstGeom>
        </p:spPr>
        <p:txBody>
          <a:bodyPr wrap="square">
            <a:spAutoFit/>
          </a:bodyPr>
          <a:lstStyle/>
          <a:p>
            <a:r>
              <a:rPr lang="es-MX" sz="2400" b="1" dirty="0" smtClean="0">
                <a:solidFill>
                  <a:schemeClr val="accent3">
                    <a:lumMod val="50000"/>
                  </a:schemeClr>
                </a:solidFill>
                <a:ea typeface="KaiTi" panose="02010609060101010101" pitchFamily="49" charset="-122"/>
              </a:rPr>
              <a:t>eleconomista.mx</a:t>
            </a:r>
            <a:endParaRPr lang="es-MX" sz="2400" b="1" dirty="0">
              <a:solidFill>
                <a:schemeClr val="accent3">
                  <a:lumMod val="50000"/>
                </a:schemeClr>
              </a:solidFill>
              <a:ea typeface="KaiTi" panose="02010609060101010101" pitchFamily="49" charset="-122"/>
            </a:endParaRPr>
          </a:p>
        </p:txBody>
      </p:sp>
      <p:sp>
        <p:nvSpPr>
          <p:cNvPr id="2" name="1 Rectángulo"/>
          <p:cNvSpPr/>
          <p:nvPr/>
        </p:nvSpPr>
        <p:spPr>
          <a:xfrm>
            <a:off x="539552" y="1988840"/>
            <a:ext cx="7776863" cy="1200329"/>
          </a:xfrm>
          <a:prstGeom prst="rect">
            <a:avLst/>
          </a:prstGeom>
        </p:spPr>
        <p:txBody>
          <a:bodyPr wrap="square">
            <a:spAutoFit/>
          </a:bodyPr>
          <a:lstStyle/>
          <a:p>
            <a:pPr algn="just"/>
            <a:r>
              <a:rPr lang="es-MX" dirty="0" smtClean="0"/>
              <a:t>De </a:t>
            </a:r>
            <a:r>
              <a:rPr lang="es-MX" dirty="0"/>
              <a:t>acuerdo con expertos, el incidente de esta mañana, en el que un niño se suicidó después de agredir con arma de fuego a sus compañeros de clase, se debe sobre todo a la falta de autocontrol que pueden sufrir los menores al no poder regular o entender sus emociones.</a:t>
            </a:r>
          </a:p>
        </p:txBody>
      </p:sp>
      <p:sp>
        <p:nvSpPr>
          <p:cNvPr id="6" name="5 Rectángulo"/>
          <p:cNvSpPr/>
          <p:nvPr/>
        </p:nvSpPr>
        <p:spPr>
          <a:xfrm>
            <a:off x="529894" y="1383159"/>
            <a:ext cx="7226313" cy="461665"/>
          </a:xfrm>
          <a:prstGeom prst="rect">
            <a:avLst/>
          </a:prstGeom>
        </p:spPr>
        <p:txBody>
          <a:bodyPr wrap="square">
            <a:spAutoFit/>
          </a:bodyPr>
          <a:lstStyle/>
          <a:p>
            <a:pPr lvl="0"/>
            <a:r>
              <a:rPr lang="es-MX" sz="2400" b="1" dirty="0">
                <a:solidFill>
                  <a:srgbClr val="9BBB59">
                    <a:lumMod val="50000"/>
                  </a:srgbClr>
                </a:solidFill>
                <a:ea typeface="KaiTi" panose="02010609060101010101" pitchFamily="49" charset="-122"/>
              </a:rPr>
              <a:t>¿Por qué ocurrió el tiroteo en el colegio de Monterrey?</a:t>
            </a:r>
          </a:p>
        </p:txBody>
      </p:sp>
      <p:sp>
        <p:nvSpPr>
          <p:cNvPr id="7" name="6 Rectángulo"/>
          <p:cNvSpPr/>
          <p:nvPr/>
        </p:nvSpPr>
        <p:spPr>
          <a:xfrm>
            <a:off x="527578" y="3861048"/>
            <a:ext cx="7776864" cy="1754326"/>
          </a:xfrm>
          <a:prstGeom prst="rect">
            <a:avLst/>
          </a:prstGeom>
        </p:spPr>
        <p:txBody>
          <a:bodyPr wrap="square">
            <a:spAutoFit/>
          </a:bodyPr>
          <a:lstStyle/>
          <a:p>
            <a:pPr algn="just"/>
            <a:r>
              <a:rPr lang="es-MX" dirty="0"/>
              <a:t>Un niño solitario en depresión, con poca atención en el núcleo familiar, es más proclive a descargar sus frustraciones de manera explosiva sin poder autorregularse. Es lo que opinan expertos consultados por </a:t>
            </a:r>
            <a:r>
              <a:rPr lang="es-MX" b="1" dirty="0"/>
              <a:t>El Economista</a:t>
            </a:r>
            <a:r>
              <a:rPr lang="es-MX" dirty="0"/>
              <a:t> tras el episodio de este miércoles en una escuela particular en Monterrey, Nuevo León, en la que un alumno disparó un arma de fuego contra su profesora y algunos compañeros antes de suicidarse.</a:t>
            </a:r>
          </a:p>
        </p:txBody>
      </p:sp>
      <p:cxnSp>
        <p:nvCxnSpPr>
          <p:cNvPr id="13" name="12 Conector recto"/>
          <p:cNvCxnSpPr/>
          <p:nvPr/>
        </p:nvCxnSpPr>
        <p:spPr>
          <a:xfrm flipH="1">
            <a:off x="602022" y="3573016"/>
            <a:ext cx="77768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1343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85750" y="285750"/>
            <a:ext cx="71438" cy="2643188"/>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3" name="12 Rectángulo"/>
          <p:cNvSpPr/>
          <p:nvPr/>
        </p:nvSpPr>
        <p:spPr>
          <a:xfrm>
            <a:off x="357188" y="428625"/>
            <a:ext cx="71437" cy="2643188"/>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4" name="13 Rectángulo"/>
          <p:cNvSpPr/>
          <p:nvPr/>
        </p:nvSpPr>
        <p:spPr>
          <a:xfrm>
            <a:off x="357188" y="6357938"/>
            <a:ext cx="2357437" cy="7143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5" name="14 Rectángulo"/>
          <p:cNvSpPr/>
          <p:nvPr/>
        </p:nvSpPr>
        <p:spPr>
          <a:xfrm>
            <a:off x="1000125" y="6286500"/>
            <a:ext cx="2357438" cy="71438"/>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6" name="15 Rectángulo"/>
          <p:cNvSpPr/>
          <p:nvPr/>
        </p:nvSpPr>
        <p:spPr>
          <a:xfrm>
            <a:off x="2428860" y="1357298"/>
            <a:ext cx="4643437" cy="7143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1" name="20 Rectángulo"/>
          <p:cNvSpPr/>
          <p:nvPr/>
        </p:nvSpPr>
        <p:spPr>
          <a:xfrm>
            <a:off x="4000496" y="4714884"/>
            <a:ext cx="4643438" cy="714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6" name="25 Elipse"/>
          <p:cNvSpPr/>
          <p:nvPr/>
        </p:nvSpPr>
        <p:spPr>
          <a:xfrm>
            <a:off x="3929058" y="4786322"/>
            <a:ext cx="357190" cy="357190"/>
          </a:xfrm>
          <a:prstGeom prst="ellipse">
            <a:avLst/>
          </a:prstGeom>
          <a:ln/>
        </p:spPr>
        <p:style>
          <a:lnRef idx="0">
            <a:schemeClr val="accent3"/>
          </a:lnRef>
          <a:fillRef idx="1001">
            <a:schemeClr val="dk1"/>
          </a:fillRef>
          <a:effectRef idx="3">
            <a:schemeClr val="accent3"/>
          </a:effectRef>
          <a:fontRef idx="minor">
            <a:schemeClr val="lt1"/>
          </a:fontRef>
        </p:style>
        <p:txBody>
          <a:bodyPr anchor="ctr"/>
          <a:lstStyle/>
          <a:p>
            <a:pPr algn="ctr" fontAlgn="auto">
              <a:spcBef>
                <a:spcPts val="0"/>
              </a:spcBef>
              <a:spcAft>
                <a:spcPts val="0"/>
              </a:spcAft>
              <a:defRPr/>
            </a:pPr>
            <a:endParaRPr lang="es-MX"/>
          </a:p>
        </p:txBody>
      </p:sp>
      <p:sp>
        <p:nvSpPr>
          <p:cNvPr id="27" name="26 Elipse"/>
          <p:cNvSpPr/>
          <p:nvPr/>
        </p:nvSpPr>
        <p:spPr>
          <a:xfrm>
            <a:off x="6786578" y="1000108"/>
            <a:ext cx="357190" cy="357190"/>
          </a:xfrm>
          <a:prstGeom prst="ellipse">
            <a:avLst/>
          </a:prstGeom>
          <a:ln/>
        </p:spPr>
        <p:style>
          <a:lnRef idx="0">
            <a:schemeClr val="accent1"/>
          </a:lnRef>
          <a:fillRef idx="1003">
            <a:schemeClr val="dk2"/>
          </a:fillRef>
          <a:effectRef idx="3">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5" name="24 Rectángulo"/>
          <p:cNvSpPr/>
          <p:nvPr/>
        </p:nvSpPr>
        <p:spPr>
          <a:xfrm>
            <a:off x="3286116" y="5143512"/>
            <a:ext cx="5822812" cy="707886"/>
          </a:xfrm>
          <a:prstGeom prst="rect">
            <a:avLst/>
          </a:prstGeom>
          <a:noFill/>
        </p:spPr>
        <p:txBody>
          <a:bodyPr wrap="none" lIns="91440" tIns="45720" rIns="91440" bIns="45720">
            <a:spAutoFit/>
          </a:bodyPr>
          <a:lstStyle/>
          <a:p>
            <a:pPr algn="ct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CENTRO DE BACHILLERATO TECNOLÓGICO </a:t>
            </a:r>
          </a:p>
          <a:p>
            <a:pPr algn="ct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industrial y de servicios No. 59</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8" name="27 Rectángulo"/>
          <p:cNvSpPr/>
          <p:nvPr/>
        </p:nvSpPr>
        <p:spPr>
          <a:xfrm>
            <a:off x="4772640" y="5715016"/>
            <a:ext cx="2738250" cy="369332"/>
          </a:xfrm>
          <a:prstGeom prst="rect">
            <a:avLst/>
          </a:prstGeom>
          <a:noFill/>
        </p:spPr>
        <p:txBody>
          <a:bodyPr wrap="none" lIns="91440" tIns="45720" rIns="91440" bIns="45720">
            <a:spAutoFit/>
          </a:bodyPr>
          <a:lstStyle/>
          <a:p>
            <a:pPr algn="ctr"/>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“Miguel Hidalgo y Costilla”</a:t>
            </a:r>
            <a:endPar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0962" name="AutoShape 2" descr="data:image/jpeg;base64,/9j/4AAQSkZJRgABAQAAAQABAAD/2wCEAAkGBw8REBAPEBAVFRUPERIWExASEBMQERUQFhUXFhYVFRgYHiggGB8nHhcXITIiJSotMC4uGR8zODM4NystLysBCgoKDQ0NGQ8PFDgcHxkrLDcuLDczMi43KzcsNys4Nzc0NzE4MCs1NysrKys4KyssLiwrKysrKysrKys4Lis3K//AABEIALQBGAMBIgACEQEDEQH/xAAbAAEAAgMBAQAAAAAAAAAAAAAABAUBAgMGB//EAD8QAAICAQIDBQMJBQcFAAAAAAECABEDEiEEMUEFEyJRYTJxgQYUUlSRlKHT4RUjQpKxByQ0YnKz8LLBw9Hx/8QAFwEBAQEBAAAAAAAAAAAAAAAAAAMCAf/EAB4RAQEAAgIDAQEAAAAAAAAAAAABUZECExES0QNB/9oADAMBAAIRAxEAPwD7jERAREQEREBERAREQEREBERAROWbMFocy16QOZIBNDpyHWQc/aLeIAVsxU+0GpNYo9Nr2gWcSpPFZN9LWNRs0DpTUtMK/wApPPy9Jvh4ptapqsEuLrxECyCfQgHceXrAs4kR+OVXZG206N9zbOSAoA934ySmQHkQd6233HOBtERAREQEREBERAREQEREBERAREQEREBERAREQEREBERAREQEh8bxBAZVBsLZI3Kgki668jynbisoVSSSOlqpYgnrQBldwOBXbURYAI1W66ia6HcGufQ2PgEnArZEp9tLDSwJskUQfEPP0o/GdQmNeZFmhZIsm9tvefxkHHxDguzGyNYVRyFE0PwHX+u0bG5slrsKdRIoXZHK9tzsD5ekCfl40g0ABV3Y1Hbl4QbHWF47lsDf8QBA3GrnuKrqSP8A1BTJyWydwTvuFLAGrOw53yveaq/Ov8wvkLpHqj6loE18eJyDjYLkNkXzPM2PP2ibG1+dTRC2MqopAqsWLMCCgoLvW4Gr0O0j95VHrvvp0tV9evkb9RyHOZhyrmUofaAJVvI17XvFg/YfcE/BlDAHcX0Ioj3jpOkreHZVyKi4yDp3ojTpv2ieZ5bXvv75YgwMxEQEREBERAREQEREBERAREQEREBERAREQEREBERAREGBV8ZlHeHxEFVqu77xaO5LDnXIdOXWdxxHd6UKtQA8Y3W+o85plwZNQt1KlwdJsHZtW1k3sKm/FZyQ6KPENOxrxLtZAv3j4QI3aObG1KEDFqNjmSRsBXM1vzoDmfPjmVsaLjY77MdrAsgAA+leXlNuGOhjkC+EKBex00oBB3seyDfpRoiY4rL3m52KjkOTAkAWDvsTyB3vnzoIrPYAsVR8K2AKF+W29zYrR5eXw8QJUHnqJJvfoJzQDet6A3Oyj1/A8yevrO/CAWA1+IjexspGzDn9Lr5coHEYydwCBQ08gORoDVsdgfP4i4AZDqUglTY02b2BG3PctVc6b1uSuLTRsRalCQw80HT1qzW4IB9b4nKLD1yOvbka3f7StjyIHTaBO41NaKyg/vNIK0QxXc1p235iyRQuTODclaIoqaIpRXUDwkjkRI6YtWHSADpdgAdhpVyBvRrYc507OxFVolSOgQAKDvYFDl+O0CZERAREQEREBERAREQEREBERAREQEREBERAREQEREBBiIHnaY8UrPY0M53KeHHtQuuR1e/eT+0PC6MuzEMSSNqVd99rNVt1oeUidoNjx5gui9Q1eIkgm12VfPa623lliK58SlgN99jZVvMHoRAgFNXeKxoCy3tKTzbwjqLs+l9Zj5kSurGQwBsArRHUAXz2JAGwF+e83C3b4/GK0gagMgOolvaFVZFnntNDlWwrOVUBqBfTqcFTRKXvsTXryraBg8JkAJK7i2B8N77c/OgPhOeNaJN2QSdiCbvz5VsfX0kjiOIyKpPebEO1slvypQBY6kGiOhnDHgz6gQgBB9k0TVdCPCp2HMciBYHIM8NxTJsd1PQ8t/Ly/wCecxm4VWN4yaPdir5WrqwPpWk/jMYMiMotDrPRSO7OwawW6Uf+bSThYFqxLVjSWYs+ncmjR25HaxzEDD5v7tgYnSW0EC6s+0QD0685t2BhZQxIIGwCk7irO46bED4eVTj2jxTKThx0FRQtUG6Dp5AEfjLPs9RoDBAuvxEL1vkT5mqgSoiICIiAiIgIiICIiAiIgIiICIiAiIgIiICIiAiIgIiIEXj+FDryOpd1KkBgbvYnlKrgsxwEK6EF6pAFAUF9ya/1b+6X8re0uze8YMAt0Q1jdl8r+0cuvOBtmTvCuRNJXTqDBipJPqOldZxVqR2SvDdg04LH+JWFe74SP2fxDoQrbYwSK0sT4gCAPCCaPWuR3nVeL4RvBslpzKhKDHlZ6nnXWBrkxrjbToRSNJtEGO1AYjckjYgnf6Pum2XC2pO8Jp9RKqwWq302KB2Au+e/pNswU7NmxnQDzBLUPEdXj32H9Zs/dhRkfNYxgqNBI6VWxJJ9x8vKBGTCWb92XAba9KjStDy5+l9DJR4hMPhLFmJt2NnfT5cgdhsJH4XjMZLIile9BpgxLX5j4knaa4uzmyMWLUQwDhsbbsqgCiT4tgN/w8g34Tgw7K5GtTzLOdYqyA1DxHkLJ5AS6AnPh8Coulf1J8zOsBERAREQEREBERAREQEREBERAREQEREBERAREQERMQMxNS/oZoc3ofsgdYkc8UPI/ZNTxq+TfywM8VwOPICHUE1WqhqA9D0kUdk775XK6idBO1EUF+H/AMqdz2in0W/l/Wa/tNPov/L+sCAezcosBF00aFitPs0PIkX0Ci+RO864ezC4JyrR2KsCQ6t15E17g1egkr9qJ9F/5f1j9pp9F/5f1gacN2Sqm2YsfP2brldGz9ssZC/aSfRf+X9ZkdoL9Fv5f1gTIkUcavk32frNxxI8j9kDvE5jL6GbBoG0TEzAREQEREBERAREQEREBERAREQEREBERAREQExUzEDGkTGgeU2iBp3S+U1OBfKdYgcu4XyjuF8p1iBz7lfKZ7pfKbxA1CDymaEzEBUREBERAREQEREBERAREQEREBERAREQEREBERAREQEREBI3H8djwIcuVgqrzJ8/IDqZJnl/7QMGQ8PjyILGHKHYVe1EBiOoB/rAmZ/lIqKHfhuIVCR+8ONK35WNVj4iW3EZig1BGb0TTdfEiVHY/bODjsTIdmK1kxE70eZU9R69JeHlAoeG+VnD5L7vHnfTV6MDNV8rrlLDsrtROIDlFde7bSwyJoOqgeXPkRPI/wBn3GYsY4nvMiJqbHWt1S613VnfnPZ8Fmw5Nb4mVramZTqBYKOvI7VAgcd8o8OHIuLLjyhn9gBA2qzQrST1mF+U3DDIMWTXiZqoZsbYwb9eUo/ll/juA/1J/uiSf7RMatgxAC8jZgMYG7GwbA/D8IHrYnDgMbLixqxtlRAx52wAB/Gd4CIiAiIgIiICIiAiIgIiICIiAiIgIiICIiAiIgImLi4GYmLi4GZyfKmoYzzZWOkjmoIDf9Q+2dLlV2v2Xky5MWbFn7p8IcC0DqyvpsMLH0RA8p8q+xxwT4+M4Y6B3nsDkr0SK/ymiCP+x296j2oNVYuveJTZexMmdsbcXnGRcTalw48XdoX6FrJJ90t+IRipCMFJ5FlLgfAEf1geL/s74fG44nWitTY61KGr2+Vz2PBcLjxa1xgKGYuVAAAJobAcuX9Z5/sr5K5+GLHBxunXWoHh1YGrrm3qZcdl8BlxvkyZs/etkCAHuxjCquogAAnqxgea+WX+O4D/AFJ/uierTs3CMne6Lfo7MzsB5KWJ0/CVHbHydfiMyZzxAU4q0KMN1TahZL7/AIS+whgPGwJ81UqPsJP9YHSJi4uBmJi4uBmJi5mAiIgIiICIiAiIgIiICIiAiIgIiICaZg1HSQD0JBYfEAi/tm8QKvLg47+HPgHv4XIf/NI54ftPpxPDfdMv50vIqc8J385m7UB4ftX6zwv3XL+bHzftX6zwv3XJ+bL+piPEOuZu6ofm/av1nhfuuX82Pm/av1nhfuuX82TMva6qOIbTfzYMXXUA/hF+z0BF0etTdO0gzIiqGZw7DS4ZQikAksPVgKq49Ydczd1A+b9q/WeF+65fzY+b9q/WeF+65fzZM4jtTQwVsZvSGIBBNHIMe3nuQfd9k3HaN5XwhQWxkCtagm11AgHpHrDrmbupfDBwijIQW0jUygqpatyASaF9JA7VxcYzL82y4kAB1d7hfLZ2qtLrXWP2vWJ8xxnTjZ1oEMxZHKEAfAn3TbjO1VxsBpLBsesFSLK6lXwjqfEDOq8b63zPqB827W+tcL90y/mx827W+tcL90y/myx+e0+e7rAq+EAGyw1CupPSp3xcYrYRmUbFNVcjyuj69IV7+WJqfFP827W+tcL90y/mx827W+tcL90y/myfj7VB7u8ZHfYy+M2CDS6ip8mr4c9537N40ZkGRapgpFMGO6hqNcjvyg7+WJqfFT827W+tcL90y/mzYcP2r9Z4X7pl/Ol/EHfyxNRSLw/afXieG+55fz5N4bFxII7zLiYdQmB0P2nK39JOiGOX6W/yagIiIYIiICIiAiIgIiICIiAiIgIiICIiAiIgYuDKbuz88yMVOkphCk4mYFh3mrSw2XYrd89hIvZvCto4QKjK6n98WVkBx6WBVr2ezprn5wLPieykyHIXZicmPJjsaQRjc2QDW/IVd1Nm7PBKP3jB0DAZPADparUjTRGwPLpKvBgzHBhxorLlw4MqlmUgDLoKrTHZvFvYuSEICDu8LplKBLbGwIJIBLPVNXO7PL1gSc/ZSOdTsxITSGtQQdWsOCBswPw9J1wcDpdsneMS5UsCEokLpHJbG0qcWPKvc48iM2Ph3yI4AZ9S0O5fleQAWp2571tOnE4GLj5ujJ/duKCEoUVcrMhTmPDyYi4EzD2fivQSzBHfIVYApryFif4aNWaHS9+k0HYeKkUs5GPGUSyLVdQYEECwVKrR9JEy4idDYcboVxZRlBVlLXjIVT9NtdGxfI7779uCwZly41e3REcpmPtgHT+7yXvqHQ9Rz35hK/ZikszOzazjLA6NLHGKWwF9x94m3DcLjRcmFCwDa201smskkKaobkmj5+Ui5OCL8W7G1VV4dg2k7lWyFlB5bgqD5jb3ceAwto4fGyNeA5O8tTVaXUUeTWSDtcCfj7MUBAXZu6QomrT4QV0kigLNCrPrO3A8MMSKgZmCqqjVpsBQAPZAvlPN8JgzLhUNjc03BMfA4YMrAZV08zQWyw56q6Sf2guV3ythVwW4ZQppsZLDI2pQTWlivK65iBfXMylyqjKUw4mQ5QEY92+EBNy1tXOgQCL3Ik3sh8hxKMoIdLRiRQYqa1jzBoH4wJsREBERAREQEREBERAREQEREBERAREQEREBERAREQEREBERAREQEREBERAREQEREBERAREQEREBERARE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0964" name="Picture 4" descr="http://registropublico.inah.gob.mx/app/webroot/img/LOGO_SEP.png"/>
          <p:cNvPicPr>
            <a:picLocks noChangeAspect="1" noChangeArrowheads="1"/>
          </p:cNvPicPr>
          <p:nvPr/>
        </p:nvPicPr>
        <p:blipFill>
          <a:blip r:embed="rId2" cstate="print"/>
          <a:srcRect/>
          <a:stretch>
            <a:fillRect/>
          </a:stretch>
        </p:blipFill>
        <p:spPr bwMode="auto">
          <a:xfrm>
            <a:off x="428596" y="71414"/>
            <a:ext cx="2803648" cy="857256"/>
          </a:xfrm>
          <a:prstGeom prst="rect">
            <a:avLst/>
          </a:prstGeom>
          <a:noFill/>
        </p:spPr>
      </p:pic>
      <p:pic>
        <p:nvPicPr>
          <p:cNvPr id="40966" name="Picture 6" descr="http://dgetiquintanaroo.mx/wp-content/uploads/2014/05/sems-logo-300x146.png"/>
          <p:cNvPicPr>
            <a:picLocks noChangeAspect="1" noChangeArrowheads="1"/>
          </p:cNvPicPr>
          <p:nvPr/>
        </p:nvPicPr>
        <p:blipFill>
          <a:blip r:embed="rId3" cstate="print"/>
          <a:srcRect/>
          <a:stretch>
            <a:fillRect/>
          </a:stretch>
        </p:blipFill>
        <p:spPr bwMode="auto">
          <a:xfrm>
            <a:off x="7215206" y="0"/>
            <a:ext cx="1908272" cy="928693"/>
          </a:xfrm>
          <a:prstGeom prst="rect">
            <a:avLst/>
          </a:prstGeom>
          <a:noFill/>
        </p:spPr>
      </p:pic>
      <p:pic>
        <p:nvPicPr>
          <p:cNvPr id="19" name="Picture 2" descr="https://attachment.outlook.office.net/owa/nordaz_cbtis59@hotmail.com/service.svc/s/GetAttachmentThumbnail?id=AQMkADAwATY3ZmYAZS1kM2NjAC1jOTYwLTAwAi0wMAoARgAAAz9vQjXx0JxJoTmrLwcZ80wHAFsFoKp7XvZOl8NYvltD5mQAAAIBDAAAAFsFoKp7XvZOl8NYvltD5mQAAACaGeTnAAAAARIAEACPUAQwF412S5uK6RBf%2BxZF&amp;thumbnailType=2&amp;X-OWA-CANARY=U0hqs_4JS0iIiJOJEQN_mlAJryH6eNMYnPp3-Q-5OxCvNKRzuM0XAKU_h40LnXIpCJkmqjHxP2c.&amp;token=6abce08a-4827-4e0a-a6d0-5d0acdcffd8e&amp;owa=outlook.live.com"/>
          <p:cNvPicPr>
            <a:picLocks noChangeAspect="1" noChangeArrowheads="1"/>
          </p:cNvPicPr>
          <p:nvPr/>
        </p:nvPicPr>
        <p:blipFill>
          <a:blip r:embed="rId4" cstate="print"/>
          <a:srcRect/>
          <a:stretch>
            <a:fillRect/>
          </a:stretch>
        </p:blipFill>
        <p:spPr bwMode="auto">
          <a:xfrm>
            <a:off x="1253850" y="4302218"/>
            <a:ext cx="1175010" cy="1978267"/>
          </a:xfrm>
          <a:prstGeom prst="rect">
            <a:avLst/>
          </a:prstGeom>
          <a:noFill/>
        </p:spPr>
      </p:pic>
      <p:sp>
        <p:nvSpPr>
          <p:cNvPr id="22" name="21 Rectángulo"/>
          <p:cNvSpPr/>
          <p:nvPr/>
        </p:nvSpPr>
        <p:spPr>
          <a:xfrm>
            <a:off x="827584" y="2545740"/>
            <a:ext cx="8143932" cy="707886"/>
          </a:xfrm>
          <a:prstGeom prst="rect">
            <a:avLst/>
          </a:prstGeom>
          <a:noFill/>
        </p:spPr>
        <p:txBody>
          <a:bodyPr wrap="square" lIns="91440" tIns="45720" rIns="91440" bIns="45720">
            <a:spAutoFit/>
          </a:bodyPr>
          <a:lstStyle/>
          <a:p>
            <a:pPr algn="ctr"/>
            <a:r>
              <a:rPr lang="es-ES" sz="4000" b="1" i="1" dirty="0" smtClean="0">
                <a:ln w="1905"/>
                <a:solidFill>
                  <a:schemeClr val="accent1">
                    <a:lumMod val="50000"/>
                  </a:schemeClr>
                </a:solidFill>
                <a:effectLst>
                  <a:innerShdw blurRad="69850" dist="43180" dir="5400000">
                    <a:srgbClr val="000000">
                      <a:alpha val="65000"/>
                    </a:srgbClr>
                  </a:innerShdw>
                </a:effectLst>
              </a:rPr>
              <a:t>Inicio de plenaria:</a:t>
            </a:r>
            <a:endParaRPr lang="es-ES" sz="4000" b="1" i="1" cap="none" spc="0" dirty="0">
              <a:ln w="1905"/>
              <a:solidFill>
                <a:schemeClr val="accent1">
                  <a:lumMod val="50000"/>
                </a:schemeClr>
              </a:solidFill>
              <a:effectLst>
                <a:innerShdw blurRad="69850" dist="43180" dir="5400000">
                  <a:srgbClr val="000000">
                    <a:alpha val="65000"/>
                  </a:srgbClr>
                </a:innerShdw>
              </a:effectLst>
            </a:endParaRPr>
          </a:p>
        </p:txBody>
      </p:sp>
      <p:grpSp>
        <p:nvGrpSpPr>
          <p:cNvPr id="29" name="28 Grupo"/>
          <p:cNvGrpSpPr/>
          <p:nvPr/>
        </p:nvGrpSpPr>
        <p:grpSpPr>
          <a:xfrm>
            <a:off x="6470078" y="3787015"/>
            <a:ext cx="2357422" cy="882350"/>
            <a:chOff x="6643734" y="5572140"/>
            <a:chExt cx="2357422" cy="882350"/>
          </a:xfrm>
        </p:grpSpPr>
        <p:pic>
          <p:nvPicPr>
            <p:cNvPr id="30" name="Picture 2" descr="http://websites.dgetiweb.mx/BlackWidow/Plantel/743/12462-71-8043.JPG"/>
            <p:cNvPicPr>
              <a:picLocks noChangeAspect="1" noChangeArrowheads="1"/>
            </p:cNvPicPr>
            <p:nvPr/>
          </p:nvPicPr>
          <p:blipFill>
            <a:blip r:embed="rId5" cstate="print"/>
            <a:srcRect/>
            <a:stretch>
              <a:fillRect/>
            </a:stretch>
          </p:blipFill>
          <p:spPr bwMode="auto">
            <a:xfrm>
              <a:off x="6643734" y="5572140"/>
              <a:ext cx="2357422" cy="882350"/>
            </a:xfrm>
            <a:prstGeom prst="rect">
              <a:avLst/>
            </a:prstGeom>
            <a:noFill/>
          </p:spPr>
        </p:pic>
        <p:sp>
          <p:nvSpPr>
            <p:cNvPr id="31" name="30 Rectángulo"/>
            <p:cNvSpPr/>
            <p:nvPr/>
          </p:nvSpPr>
          <p:spPr>
            <a:xfrm>
              <a:off x="7215206" y="5857892"/>
              <a:ext cx="1071570"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31 Elipse"/>
            <p:cNvSpPr/>
            <p:nvPr/>
          </p:nvSpPr>
          <p:spPr>
            <a:xfrm>
              <a:off x="7143768" y="5857892"/>
              <a:ext cx="142876" cy="1428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305613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autoRev="1" fill="hold" grpId="0" nodeType="withEffect">
                                  <p:stCondLst>
                                    <p:cond delay="0"/>
                                  </p:stCondLst>
                                  <p:endCondLst>
                                    <p:cond evt="onNext" delay="0">
                                      <p:tgtEl>
                                        <p:sldTgt/>
                                      </p:tgtEl>
                                    </p:cond>
                                  </p:endCondLst>
                                  <p:childTnLst>
                                    <p:animMotion origin="layout" path="M -1.94444E-6 4.07407E-6 L -0.49791 0.00208 " pathEditMode="relative" rAng="0" ptsTypes="AA">
                                      <p:cBhvr>
                                        <p:cTn id="6" dur="7000" fill="hold"/>
                                        <p:tgtEl>
                                          <p:spTgt spid="27"/>
                                        </p:tgtEl>
                                        <p:attrNameLst>
                                          <p:attrName>ppt_x</p:attrName>
                                          <p:attrName>ppt_y</p:attrName>
                                        </p:attrNameLst>
                                      </p:cBhvr>
                                      <p:rCtr x="-24900" y="100"/>
                                    </p:animMotion>
                                  </p:childTnLst>
                                </p:cTn>
                              </p:par>
                              <p:par>
                                <p:cTn id="7" presetID="63" presetClass="path" presetSubtype="0" repeatCount="indefinite" accel="50000" decel="50000" autoRev="1" fill="hold" grpId="0" nodeType="withEffect">
                                  <p:stCondLst>
                                    <p:cond delay="0"/>
                                  </p:stCondLst>
                                  <p:endCondLst>
                                    <p:cond evt="onNext" delay="0">
                                      <p:tgtEl>
                                        <p:sldTgt/>
                                      </p:tgtEl>
                                    </p:cond>
                                  </p:endCondLst>
                                  <p:childTnLst>
                                    <p:animMotion origin="layout" path="M -1.94444E-6 -2.59259E-6 L 0.49965 -0.00324 " pathEditMode="relative" rAng="0" ptsTypes="AA">
                                      <p:cBhvr>
                                        <p:cTn id="8" dur="7000" fill="hold"/>
                                        <p:tgtEl>
                                          <p:spTgt spid="26"/>
                                        </p:tgtEl>
                                        <p:attrNameLst>
                                          <p:attrName>ppt_x</p:attrName>
                                          <p:attrName>ppt_y</p:attrName>
                                        </p:attrNameLst>
                                      </p:cBhvr>
                                      <p:rCtr x="250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347857" y="1657971"/>
            <a:ext cx="825659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descr="Curso de preparación"/>
          <p:cNvPicPr>
            <a:picLocks noChangeAspect="1" noChangeArrowheads="1"/>
          </p:cNvPicPr>
          <p:nvPr/>
        </p:nvPicPr>
        <p:blipFill>
          <a:blip r:embed="rId2" cstate="print"/>
          <a:srcRect/>
          <a:stretch>
            <a:fillRect/>
          </a:stretch>
        </p:blipFill>
        <p:spPr bwMode="auto">
          <a:xfrm>
            <a:off x="582969" y="548680"/>
            <a:ext cx="1143000" cy="952500"/>
          </a:xfrm>
          <a:prstGeom prst="rect">
            <a:avLst/>
          </a:prstGeom>
          <a:noFill/>
        </p:spPr>
      </p:pic>
      <p:sp>
        <p:nvSpPr>
          <p:cNvPr id="13" name="12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79" y="1772816"/>
            <a:ext cx="5462321" cy="300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944061" y="1700808"/>
            <a:ext cx="2948419" cy="2308324"/>
          </a:xfrm>
          <a:prstGeom prst="rect">
            <a:avLst/>
          </a:prstGeom>
        </p:spPr>
        <p:txBody>
          <a:bodyPr wrap="square">
            <a:spAutoFit/>
          </a:bodyPr>
          <a:lstStyle/>
          <a:p>
            <a:pPr lvl="0" algn="just"/>
            <a:endParaRPr lang="es-MX" dirty="0">
              <a:solidFill>
                <a:prstClr val="black"/>
              </a:solidFill>
            </a:endParaRPr>
          </a:p>
          <a:p>
            <a:pPr lvl="0"/>
            <a:r>
              <a:rPr lang="es-MX" dirty="0">
                <a:solidFill>
                  <a:prstClr val="black"/>
                </a:solidFill>
              </a:rPr>
              <a:t>1.Desarrollar liderazgo de los directivos y docentes </a:t>
            </a:r>
          </a:p>
          <a:p>
            <a:pPr lvl="0"/>
            <a:endParaRPr lang="es-MX" dirty="0">
              <a:solidFill>
                <a:prstClr val="black"/>
              </a:solidFill>
            </a:endParaRPr>
          </a:p>
          <a:p>
            <a:pPr lvl="0"/>
            <a:r>
              <a:rPr lang="es-MX" dirty="0">
                <a:solidFill>
                  <a:prstClr val="black"/>
                </a:solidFill>
              </a:rPr>
              <a:t>2.Desarrollar habilidades socioemocionales en los estudiantes </a:t>
            </a:r>
          </a:p>
          <a:p>
            <a:pPr lvl="0"/>
            <a:endParaRPr lang="es-MX" dirty="0">
              <a:solidFill>
                <a:prstClr val="black"/>
              </a:solidFill>
            </a:endParaRPr>
          </a:p>
        </p:txBody>
      </p:sp>
      <p:sp>
        <p:nvSpPr>
          <p:cNvPr id="12" name="11 Rectángulo"/>
          <p:cNvSpPr/>
          <p:nvPr/>
        </p:nvSpPr>
        <p:spPr>
          <a:xfrm rot="16200000">
            <a:off x="-985518" y="3397309"/>
            <a:ext cx="2389693" cy="369332"/>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ww.construye-t.org.mx</a:t>
            </a:r>
            <a:endParaRPr lang="es-MX" b="1" dirty="0">
              <a:solidFill>
                <a:schemeClr val="accent3">
                  <a:lumMod val="50000"/>
                </a:schemeClr>
              </a:solidFill>
              <a:ea typeface="KaiTi" panose="02010609060101010101" pitchFamily="49" charset="-122"/>
            </a:endParaRPr>
          </a:p>
        </p:txBody>
      </p:sp>
      <p:sp>
        <p:nvSpPr>
          <p:cNvPr id="6" name="5 Rectángulo"/>
          <p:cNvSpPr/>
          <p:nvPr/>
        </p:nvSpPr>
        <p:spPr>
          <a:xfrm>
            <a:off x="1752830" y="818247"/>
            <a:ext cx="5665440" cy="369332"/>
          </a:xfrm>
          <a:prstGeom prst="rect">
            <a:avLst/>
          </a:prstGeom>
        </p:spPr>
        <p:txBody>
          <a:bodyPr wrap="square">
            <a:spAutoFit/>
          </a:bodyPr>
          <a:lstStyle/>
          <a:p>
            <a:pPr lvl="0" algn="just"/>
            <a:r>
              <a:rPr lang="es-MX" b="1" dirty="0">
                <a:solidFill>
                  <a:srgbClr val="9BBB59">
                    <a:lumMod val="50000"/>
                  </a:srgbClr>
                </a:solidFill>
                <a:ea typeface="KaiTi" panose="02010609060101010101" pitchFamily="49" charset="-122"/>
              </a:rPr>
              <a:t>Cuáles son sus objetivos?</a:t>
            </a:r>
          </a:p>
        </p:txBody>
      </p:sp>
    </p:spTree>
    <p:extLst>
      <p:ext uri="{BB962C8B-B14F-4D97-AF65-F5344CB8AC3E}">
        <p14:creationId xmlns:p14="http://schemas.microsoft.com/office/powerpoint/2010/main" val="3002572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347857" y="1657971"/>
            <a:ext cx="825659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descr="Curso de preparación"/>
          <p:cNvPicPr>
            <a:picLocks noChangeAspect="1" noChangeArrowheads="1"/>
          </p:cNvPicPr>
          <p:nvPr/>
        </p:nvPicPr>
        <p:blipFill>
          <a:blip r:embed="rId2" cstate="print"/>
          <a:srcRect/>
          <a:stretch>
            <a:fillRect/>
          </a:stretch>
        </p:blipFill>
        <p:spPr bwMode="auto">
          <a:xfrm>
            <a:off x="582969" y="548680"/>
            <a:ext cx="1143000" cy="952500"/>
          </a:xfrm>
          <a:prstGeom prst="rect">
            <a:avLst/>
          </a:prstGeom>
          <a:noFill/>
        </p:spPr>
      </p:pic>
      <p:sp>
        <p:nvSpPr>
          <p:cNvPr id="2" name="1 Rectángulo"/>
          <p:cNvSpPr/>
          <p:nvPr/>
        </p:nvSpPr>
        <p:spPr>
          <a:xfrm>
            <a:off x="1725969" y="701764"/>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sp>
        <p:nvSpPr>
          <p:cNvPr id="13" name="12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44" y="1916832"/>
            <a:ext cx="6796115" cy="384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rot="16200000">
            <a:off x="-857052" y="3653510"/>
            <a:ext cx="2389693" cy="369332"/>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ww.construye-t.org.mx</a:t>
            </a:r>
            <a:endParaRPr lang="es-MX" b="1" dirty="0">
              <a:solidFill>
                <a:schemeClr val="accent3">
                  <a:lumMod val="50000"/>
                </a:schemeClr>
              </a:solidFill>
              <a:ea typeface="KaiTi" panose="02010609060101010101" pitchFamily="49" charset="-122"/>
            </a:endParaRPr>
          </a:p>
        </p:txBody>
      </p:sp>
      <p:sp>
        <p:nvSpPr>
          <p:cNvPr id="3" name="2 Rectángulo"/>
          <p:cNvSpPr/>
          <p:nvPr/>
        </p:nvSpPr>
        <p:spPr>
          <a:xfrm>
            <a:off x="2555776" y="5867980"/>
            <a:ext cx="4499117" cy="369332"/>
          </a:xfrm>
          <a:prstGeom prst="rect">
            <a:avLst/>
          </a:prstGeom>
        </p:spPr>
        <p:txBody>
          <a:bodyPr wrap="none">
            <a:spAutoFit/>
          </a:bodyPr>
          <a:lstStyle/>
          <a:p>
            <a:pPr lvl="0"/>
            <a:r>
              <a:rPr lang="es-MX" dirty="0">
                <a:solidFill>
                  <a:prstClr val="black"/>
                </a:solidFill>
              </a:rPr>
              <a:t>3.Contribuir a la mejora del ambiente escolar. </a:t>
            </a:r>
          </a:p>
        </p:txBody>
      </p:sp>
    </p:spTree>
    <p:extLst>
      <p:ext uri="{BB962C8B-B14F-4D97-AF65-F5344CB8AC3E}">
        <p14:creationId xmlns:p14="http://schemas.microsoft.com/office/powerpoint/2010/main" val="1553142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14910" y="0"/>
            <a:ext cx="3929090" cy="369332"/>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a:solidFill>
                  <a:schemeClr val="bg1"/>
                </a:solidFill>
              </a:rPr>
              <a:t>Polideportivo      </a:t>
            </a:r>
            <a:r>
              <a:rPr lang="es-MX" dirty="0" err="1">
                <a:solidFill>
                  <a:schemeClr val="bg1"/>
                </a:solidFill>
              </a:rPr>
              <a:t>CBTis</a:t>
            </a:r>
            <a:r>
              <a:rPr lang="es-MX" dirty="0">
                <a:solidFill>
                  <a:schemeClr val="bg1"/>
                </a:solidFill>
              </a:rPr>
              <a:t> 59 </a:t>
            </a:r>
          </a:p>
        </p:txBody>
      </p:sp>
      <p:cxnSp>
        <p:nvCxnSpPr>
          <p:cNvPr id="7" name="6 Conector recto"/>
          <p:cNvCxnSpPr/>
          <p:nvPr/>
        </p:nvCxnSpPr>
        <p:spPr>
          <a:xfrm>
            <a:off x="347857" y="1052736"/>
            <a:ext cx="825659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descr="Curso de preparación"/>
          <p:cNvPicPr>
            <a:picLocks noChangeAspect="1" noChangeArrowheads="1"/>
          </p:cNvPicPr>
          <p:nvPr/>
        </p:nvPicPr>
        <p:blipFill>
          <a:blip r:embed="rId2" cstate="print"/>
          <a:srcRect/>
          <a:stretch>
            <a:fillRect/>
          </a:stretch>
        </p:blipFill>
        <p:spPr bwMode="auto">
          <a:xfrm>
            <a:off x="582969" y="-27384"/>
            <a:ext cx="1143000" cy="952500"/>
          </a:xfrm>
          <a:prstGeom prst="rect">
            <a:avLst/>
          </a:prstGeom>
          <a:noFill/>
        </p:spPr>
      </p:pic>
      <p:sp>
        <p:nvSpPr>
          <p:cNvPr id="2" name="1 Rectángulo"/>
          <p:cNvSpPr/>
          <p:nvPr/>
        </p:nvSpPr>
        <p:spPr>
          <a:xfrm>
            <a:off x="1725969" y="125700"/>
            <a:ext cx="1895071" cy="646331"/>
          </a:xfrm>
          <a:prstGeom prst="rect">
            <a:avLst/>
          </a:prstGeom>
        </p:spPr>
        <p:txBody>
          <a:bodyPr wrap="none">
            <a:spAutoFit/>
          </a:bodyPr>
          <a:lstStyle/>
          <a:p>
            <a:pPr algn="ctr"/>
            <a:r>
              <a:rPr lang="es-MX" b="1" dirty="0" smtClean="0">
                <a:solidFill>
                  <a:schemeClr val="accent3">
                    <a:lumMod val="50000"/>
                  </a:schemeClr>
                </a:solidFill>
                <a:ea typeface="KaiTi" panose="02010609060101010101" pitchFamily="49" charset="-122"/>
              </a:rPr>
              <a:t>Habilidades </a:t>
            </a:r>
          </a:p>
          <a:p>
            <a:pPr algn="ctr"/>
            <a:r>
              <a:rPr lang="es-MX" b="1" dirty="0" smtClean="0">
                <a:solidFill>
                  <a:schemeClr val="accent3">
                    <a:lumMod val="50000"/>
                  </a:schemeClr>
                </a:solidFill>
                <a:ea typeface="KaiTi" panose="02010609060101010101" pitchFamily="49" charset="-122"/>
              </a:rPr>
              <a:t>Socioemocionales</a:t>
            </a:r>
            <a:endParaRPr lang="es-MX" b="1" dirty="0">
              <a:solidFill>
                <a:schemeClr val="accent3">
                  <a:lumMod val="50000"/>
                </a:schemeClr>
              </a:solidFill>
              <a:ea typeface="KaiTi" panose="02010609060101010101" pitchFamily="49" charset="-122"/>
            </a:endParaRPr>
          </a:p>
        </p:txBody>
      </p:sp>
      <p:sp>
        <p:nvSpPr>
          <p:cNvPr id="12" name="11 Rectángulo"/>
          <p:cNvSpPr/>
          <p:nvPr/>
        </p:nvSpPr>
        <p:spPr>
          <a:xfrm>
            <a:off x="347857" y="1114735"/>
            <a:ext cx="3241424" cy="369332"/>
          </a:xfrm>
          <a:prstGeom prst="rect">
            <a:avLst/>
          </a:prstGeom>
        </p:spPr>
        <p:txBody>
          <a:bodyPr wrap="square">
            <a:spAutoFit/>
          </a:bodyPr>
          <a:lstStyle/>
          <a:p>
            <a:pPr algn="just"/>
            <a:r>
              <a:rPr lang="es-MX" b="1" dirty="0" smtClean="0"/>
              <a:t>Que son las emociones ?</a:t>
            </a:r>
            <a:endParaRPr lang="es-MX" dirty="0"/>
          </a:p>
        </p:txBody>
      </p:sp>
      <p:sp>
        <p:nvSpPr>
          <p:cNvPr id="3" name="2 Rectángulo"/>
          <p:cNvSpPr/>
          <p:nvPr/>
        </p:nvSpPr>
        <p:spPr>
          <a:xfrm>
            <a:off x="1043608" y="1484067"/>
            <a:ext cx="7128792" cy="923330"/>
          </a:xfrm>
          <a:prstGeom prst="rect">
            <a:avLst/>
          </a:prstGeom>
        </p:spPr>
        <p:txBody>
          <a:bodyPr wrap="square">
            <a:spAutoFit/>
          </a:bodyPr>
          <a:lstStyle/>
          <a:p>
            <a:pPr algn="just"/>
            <a:r>
              <a:rPr lang="es-MX" dirty="0"/>
              <a:t>Reacción conductual y subjetiva producida por una información proveniente del mundo externo o interno (memoria) de la persona. </a:t>
            </a:r>
          </a:p>
          <a:p>
            <a:pPr algn="r"/>
            <a:r>
              <a:rPr lang="es-MX" dirty="0"/>
              <a:t>Mora y Sanguinetti (</a:t>
            </a:r>
            <a:r>
              <a:rPr lang="es-MX" dirty="0" smtClean="0"/>
              <a:t>2004) </a:t>
            </a:r>
            <a:endParaRPr lang="es-MX" dirty="0"/>
          </a:p>
        </p:txBody>
      </p:sp>
      <p:sp>
        <p:nvSpPr>
          <p:cNvPr id="8" name="7 Rectángulo"/>
          <p:cNvSpPr/>
          <p:nvPr/>
        </p:nvSpPr>
        <p:spPr>
          <a:xfrm>
            <a:off x="539552" y="3212976"/>
            <a:ext cx="7632848" cy="2031325"/>
          </a:xfrm>
          <a:prstGeom prst="rect">
            <a:avLst/>
          </a:prstGeom>
        </p:spPr>
        <p:txBody>
          <a:bodyPr wrap="square">
            <a:spAutoFit/>
          </a:bodyPr>
          <a:lstStyle/>
          <a:p>
            <a:endParaRPr lang="es-MX" dirty="0"/>
          </a:p>
          <a:p>
            <a:pPr marL="285750" indent="-285750">
              <a:buFont typeface="Wingdings" pitchFamily="2" charset="2"/>
              <a:buChar char="q"/>
            </a:pPr>
            <a:r>
              <a:rPr lang="es-MX" dirty="0"/>
              <a:t>Son el resultado de la evaluación de una situación por parte del organismo. </a:t>
            </a:r>
          </a:p>
          <a:p>
            <a:pPr marL="285750" indent="-285750">
              <a:buFont typeface="Wingdings" pitchFamily="2" charset="2"/>
              <a:buChar char="q"/>
            </a:pPr>
            <a:endParaRPr lang="es-MX" dirty="0"/>
          </a:p>
          <a:p>
            <a:pPr marL="285750" indent="-285750">
              <a:buFont typeface="Wingdings" pitchFamily="2" charset="2"/>
              <a:buChar char="q"/>
            </a:pPr>
            <a:r>
              <a:rPr lang="es-MX" dirty="0" smtClean="0"/>
              <a:t> </a:t>
            </a:r>
            <a:r>
              <a:rPr lang="es-MX" dirty="0"/>
              <a:t>Reacciones simples y espontáneas para promover la supervivencia del organismo. </a:t>
            </a:r>
          </a:p>
          <a:p>
            <a:pPr marL="285750" indent="-285750">
              <a:buFont typeface="Wingdings" pitchFamily="2" charset="2"/>
              <a:buChar char="q"/>
            </a:pPr>
            <a:endParaRPr lang="es-MX" dirty="0"/>
          </a:p>
          <a:p>
            <a:pPr marL="285750" indent="-285750">
              <a:buFont typeface="Wingdings" pitchFamily="2" charset="2"/>
              <a:buChar char="q"/>
            </a:pPr>
            <a:r>
              <a:rPr lang="es-MX" dirty="0" smtClean="0"/>
              <a:t> </a:t>
            </a:r>
            <a:r>
              <a:rPr lang="es-MX" dirty="0"/>
              <a:t>Precede al sentimiento y depende de las </a:t>
            </a:r>
            <a:r>
              <a:rPr lang="es-MX" b="1" dirty="0"/>
              <a:t>sensaciones </a:t>
            </a:r>
            <a:r>
              <a:rPr lang="es-MX" dirty="0"/>
              <a:t>y las </a:t>
            </a:r>
            <a:r>
              <a:rPr lang="es-MX" b="1" dirty="0"/>
              <a:t>percepciones. </a:t>
            </a:r>
            <a:endParaRPr lang="es-MX" dirty="0"/>
          </a:p>
        </p:txBody>
      </p:sp>
      <p:sp>
        <p:nvSpPr>
          <p:cNvPr id="22" name="21 CuadroTexto"/>
          <p:cNvSpPr txBox="1"/>
          <p:nvPr/>
        </p:nvSpPr>
        <p:spPr>
          <a:xfrm>
            <a:off x="5214910" y="0"/>
            <a:ext cx="3929090" cy="646331"/>
          </a:xfrm>
          <a:prstGeom prst="rect">
            <a:avLst/>
          </a:prstGeom>
          <a:solidFill>
            <a:schemeClr val="accent1">
              <a:lumMod val="75000"/>
            </a:schemeClr>
          </a:solidFill>
          <a:ln>
            <a:solidFill>
              <a:schemeClr val="tx2">
                <a:lumMod val="60000"/>
                <a:lumOff val="40000"/>
              </a:schemeClr>
            </a:solidFill>
          </a:ln>
        </p:spPr>
        <p:txBody>
          <a:bodyPr wrap="square" rtlCol="0">
            <a:spAutoFit/>
          </a:bodyPr>
          <a:lstStyle/>
          <a:p>
            <a:pPr algn="ctr"/>
            <a:r>
              <a:rPr lang="es-MX" dirty="0" smtClean="0">
                <a:solidFill>
                  <a:schemeClr val="bg1"/>
                </a:solidFill>
              </a:rPr>
              <a:t>Comunidad de Aprendizaje Socioemocional</a:t>
            </a:r>
            <a:endParaRPr lang="es-MX" dirty="0">
              <a:solidFill>
                <a:schemeClr val="bg1"/>
              </a:solidFill>
            </a:endParaRPr>
          </a:p>
        </p:txBody>
      </p:sp>
    </p:spTree>
    <p:extLst>
      <p:ext uri="{BB962C8B-B14F-4D97-AF65-F5344CB8AC3E}">
        <p14:creationId xmlns:p14="http://schemas.microsoft.com/office/powerpoint/2010/main" val="3930752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3810</TotalTime>
  <Words>3483</Words>
  <Application>Microsoft Office PowerPoint</Application>
  <PresentationFormat>Presentación en pantalla (4:3)</PresentationFormat>
  <Paragraphs>594</Paragraphs>
  <Slides>68</Slides>
  <Notes>0</Notes>
  <HiddenSlides>0</HiddenSlides>
  <MMClips>0</MMClips>
  <ScaleCrop>false</ScaleCrop>
  <HeadingPairs>
    <vt:vector size="4" baseType="variant">
      <vt:variant>
        <vt:lpstr>Tema</vt:lpstr>
      </vt:variant>
      <vt:variant>
        <vt:i4>1</vt:i4>
      </vt:variant>
      <vt:variant>
        <vt:lpstr>Títulos de diapositiva</vt:lpstr>
      </vt:variant>
      <vt:variant>
        <vt:i4>68</vt:i4>
      </vt:variant>
    </vt:vector>
  </HeadingPairs>
  <TitlesOfParts>
    <vt:vector size="6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Ordaz</dc:creator>
  <cp:lastModifiedBy>Ordaz</cp:lastModifiedBy>
  <cp:revision>343</cp:revision>
  <cp:lastPrinted>2017-01-16T15:48:40Z</cp:lastPrinted>
  <dcterms:created xsi:type="dcterms:W3CDTF">2014-09-26T13:13:38Z</dcterms:created>
  <dcterms:modified xsi:type="dcterms:W3CDTF">2017-04-24T22:59:50Z</dcterms:modified>
</cp:coreProperties>
</file>